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ed Hat Text"/>
      <p:regular r:id="rId28"/>
      <p:bold r:id="rId29"/>
      <p:italic r:id="rId30"/>
      <p:boldItalic r:id="rId31"/>
    </p:embeddedFont>
    <p:embeddedFont>
      <p:font typeface="Lexend Ex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C0C657-70D7-4B5C-B236-4F622F60D2E1}">
  <a:tblStyle styleId="{7FC0C657-70D7-4B5C-B236-4F622F60D2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edHatText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edHatTex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edHatText-boldItalic.fntdata"/><Relationship Id="rId30" Type="http://schemas.openxmlformats.org/officeDocument/2006/relationships/font" Target="fonts/RedHatText-italic.fntdata"/><Relationship Id="rId11" Type="http://schemas.openxmlformats.org/officeDocument/2006/relationships/slide" Target="slides/slide6.xml"/><Relationship Id="rId33" Type="http://schemas.openxmlformats.org/officeDocument/2006/relationships/font" Target="fonts/LexendExa-bold.fntdata"/><Relationship Id="rId10" Type="http://schemas.openxmlformats.org/officeDocument/2006/relationships/slide" Target="slides/slide5.xml"/><Relationship Id="rId32" Type="http://schemas.openxmlformats.org/officeDocument/2006/relationships/font" Target="fonts/LexendEx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c7ecdd8c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c7ecdd8c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title slide picture to isometric view of solidworks assembly?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1f8efc82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d1f8efc82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d1f8efc82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d1f8efc82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d1f8efc82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d1f8efc82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17e45bd2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17e45bd2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7e45bd29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7e45bd29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17e45bd29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17e45bd29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7e45bd29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17e45bd29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7e45bd29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17e45bd29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17e45bd29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17e45bd29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1f8efc82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d1f8efc82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cb5683c02_2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cb5683c02_2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d1f8efc82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d1f8efc82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d1f8efc82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d1f8efc82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1f8efc82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d1f8efc82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1f8efc82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1f8efc82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1f8efc8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1f8efc8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d1f8efc82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d1f8efc8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1f8efc82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1f8efc82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1f8efc82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1f8efc82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d1f8efc8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d1f8efc8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1f8efc82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d1f8efc82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607922" y="159125"/>
            <a:ext cx="4368752" cy="4825250"/>
            <a:chOff x="164875" y="162825"/>
            <a:chExt cx="8832900" cy="4825250"/>
          </a:xfrm>
        </p:grpSpPr>
        <p:sp>
          <p:nvSpPr>
            <p:cNvPr id="10" name="Google Shape;10;p2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1" name="Google Shape;11;p2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4" name="Google Shape;14;p2"/>
          <p:cNvCxnSpPr/>
          <p:nvPr/>
        </p:nvCxnSpPr>
        <p:spPr>
          <a:xfrm>
            <a:off x="5120369" y="1669750"/>
            <a:ext cx="33516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Google Shape;15;p2"/>
          <p:cNvCxnSpPr/>
          <p:nvPr/>
        </p:nvCxnSpPr>
        <p:spPr>
          <a:xfrm>
            <a:off x="5120369" y="3565200"/>
            <a:ext cx="33516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2"/>
          <p:cNvSpPr txBox="1"/>
          <p:nvPr>
            <p:ph type="ctrTitle"/>
          </p:nvPr>
        </p:nvSpPr>
        <p:spPr>
          <a:xfrm>
            <a:off x="5033369" y="1707413"/>
            <a:ext cx="3525600" cy="18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09069" y="3772920"/>
            <a:ext cx="3574200" cy="3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823E43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8" name="Google Shape;18;p2"/>
          <p:cNvCxnSpPr/>
          <p:nvPr/>
        </p:nvCxnSpPr>
        <p:spPr>
          <a:xfrm>
            <a:off x="4619800" y="4984375"/>
            <a:ext cx="43686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1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04" name="Google Shape;104;p11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05" name="Google Shape;105;p11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1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1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08" name="Google Shape;108;p11"/>
          <p:cNvSpPr txBox="1"/>
          <p:nvPr>
            <p:ph hasCustomPrompt="1" type="title"/>
          </p:nvPr>
        </p:nvSpPr>
        <p:spPr>
          <a:xfrm>
            <a:off x="720000" y="540000"/>
            <a:ext cx="7704000" cy="13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/>
          <p:nvPr>
            <p:ph idx="1" type="subTitle"/>
          </p:nvPr>
        </p:nvSpPr>
        <p:spPr>
          <a:xfrm>
            <a:off x="746650" y="1889150"/>
            <a:ext cx="7677300" cy="2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3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13" name="Google Shape;113;p13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14" name="Google Shape;114;p13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17" name="Google Shape;117;p13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hasCustomPrompt="1" idx="2" type="title"/>
          </p:nvPr>
        </p:nvSpPr>
        <p:spPr>
          <a:xfrm>
            <a:off x="720000" y="1418775"/>
            <a:ext cx="13656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/>
          <p:nvPr>
            <p:ph idx="1" type="subTitle"/>
          </p:nvPr>
        </p:nvSpPr>
        <p:spPr>
          <a:xfrm>
            <a:off x="2230550" y="1684955"/>
            <a:ext cx="182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3"/>
          <p:cNvSpPr txBox="1"/>
          <p:nvPr>
            <p:ph idx="3" type="subTitle"/>
          </p:nvPr>
        </p:nvSpPr>
        <p:spPr>
          <a:xfrm>
            <a:off x="2230550" y="1463275"/>
            <a:ext cx="18273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21" name="Google Shape;121;p13"/>
          <p:cNvSpPr txBox="1"/>
          <p:nvPr>
            <p:ph hasCustomPrompt="1" idx="4" type="title"/>
          </p:nvPr>
        </p:nvSpPr>
        <p:spPr>
          <a:xfrm>
            <a:off x="4740400" y="1418775"/>
            <a:ext cx="13656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/>
          <p:nvPr>
            <p:ph idx="5" type="subTitle"/>
          </p:nvPr>
        </p:nvSpPr>
        <p:spPr>
          <a:xfrm>
            <a:off x="6291900" y="1684955"/>
            <a:ext cx="182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6" type="subTitle"/>
          </p:nvPr>
        </p:nvSpPr>
        <p:spPr>
          <a:xfrm>
            <a:off x="6291900" y="1463275"/>
            <a:ext cx="18273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hasCustomPrompt="1" idx="7" type="title"/>
          </p:nvPr>
        </p:nvSpPr>
        <p:spPr>
          <a:xfrm>
            <a:off x="720000" y="2632825"/>
            <a:ext cx="13656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/>
          <p:nvPr>
            <p:ph idx="8" type="subTitle"/>
          </p:nvPr>
        </p:nvSpPr>
        <p:spPr>
          <a:xfrm>
            <a:off x="2230550" y="2899005"/>
            <a:ext cx="182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9" type="subTitle"/>
          </p:nvPr>
        </p:nvSpPr>
        <p:spPr>
          <a:xfrm>
            <a:off x="2230550" y="2677325"/>
            <a:ext cx="18273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hasCustomPrompt="1" idx="13" type="title"/>
          </p:nvPr>
        </p:nvSpPr>
        <p:spPr>
          <a:xfrm>
            <a:off x="4740400" y="2632825"/>
            <a:ext cx="13656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/>
          <p:nvPr>
            <p:ph idx="14" type="subTitle"/>
          </p:nvPr>
        </p:nvSpPr>
        <p:spPr>
          <a:xfrm>
            <a:off x="6291900" y="2899005"/>
            <a:ext cx="1827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15" type="subTitle"/>
          </p:nvPr>
        </p:nvSpPr>
        <p:spPr>
          <a:xfrm>
            <a:off x="6291900" y="2677325"/>
            <a:ext cx="18273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ONLY_1_1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4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32" name="Google Shape;132;p14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33" name="Google Shape;133;p14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4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14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36" name="Google Shape;136;p14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37" name="Google Shape;137;p14"/>
          <p:cNvSpPr txBox="1"/>
          <p:nvPr>
            <p:ph idx="1" type="subTitle"/>
          </p:nvPr>
        </p:nvSpPr>
        <p:spPr>
          <a:xfrm>
            <a:off x="738925" y="3652000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38" name="Google Shape;138;p14"/>
          <p:cNvSpPr txBox="1"/>
          <p:nvPr>
            <p:ph idx="2" type="subTitle"/>
          </p:nvPr>
        </p:nvSpPr>
        <p:spPr>
          <a:xfrm>
            <a:off x="738925" y="3096875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39" name="Google Shape;139;p14"/>
          <p:cNvSpPr txBox="1"/>
          <p:nvPr>
            <p:ph idx="3" type="subTitle"/>
          </p:nvPr>
        </p:nvSpPr>
        <p:spPr>
          <a:xfrm>
            <a:off x="3450150" y="3652000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4" type="subTitle"/>
          </p:nvPr>
        </p:nvSpPr>
        <p:spPr>
          <a:xfrm>
            <a:off x="3450150" y="3096875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41" name="Google Shape;141;p14"/>
          <p:cNvSpPr txBox="1"/>
          <p:nvPr>
            <p:ph idx="5" type="subTitle"/>
          </p:nvPr>
        </p:nvSpPr>
        <p:spPr>
          <a:xfrm>
            <a:off x="6161375" y="3652000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42" name="Google Shape;142;p14"/>
          <p:cNvSpPr txBox="1"/>
          <p:nvPr>
            <p:ph idx="6" type="subTitle"/>
          </p:nvPr>
        </p:nvSpPr>
        <p:spPr>
          <a:xfrm>
            <a:off x="6161375" y="3096875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ONLY_1_1_5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5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45" name="Google Shape;145;p15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46" name="Google Shape;146;p15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15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Google Shape;148;p15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49" name="Google Shape;149;p15"/>
          <p:cNvSpPr txBox="1"/>
          <p:nvPr>
            <p:ph type="title"/>
          </p:nvPr>
        </p:nvSpPr>
        <p:spPr>
          <a:xfrm>
            <a:off x="4837600" y="347250"/>
            <a:ext cx="314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50" name="Google Shape;150;p15"/>
          <p:cNvSpPr txBox="1"/>
          <p:nvPr>
            <p:ph idx="1" type="subTitle"/>
          </p:nvPr>
        </p:nvSpPr>
        <p:spPr>
          <a:xfrm>
            <a:off x="5018775" y="2184550"/>
            <a:ext cx="24882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51" name="Google Shape;151;p15"/>
          <p:cNvSpPr txBox="1"/>
          <p:nvPr>
            <p:ph idx="2" type="subTitle"/>
          </p:nvPr>
        </p:nvSpPr>
        <p:spPr>
          <a:xfrm>
            <a:off x="5018775" y="1765625"/>
            <a:ext cx="3077700" cy="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3" type="subTitle"/>
          </p:nvPr>
        </p:nvSpPr>
        <p:spPr>
          <a:xfrm>
            <a:off x="5018775" y="3849900"/>
            <a:ext cx="24882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idx="4" type="subTitle"/>
          </p:nvPr>
        </p:nvSpPr>
        <p:spPr>
          <a:xfrm>
            <a:off x="5018775" y="3430925"/>
            <a:ext cx="3077700" cy="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ONLY_1_1_4"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6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56" name="Google Shape;156;p16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57" name="Google Shape;157;p16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Google Shape;158;p16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16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60" name="Google Shape;160;p16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1" type="subTitle"/>
          </p:nvPr>
        </p:nvSpPr>
        <p:spPr>
          <a:xfrm>
            <a:off x="738925" y="3926100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62" name="Google Shape;162;p16"/>
          <p:cNvSpPr txBox="1"/>
          <p:nvPr>
            <p:ph idx="2" type="subTitle"/>
          </p:nvPr>
        </p:nvSpPr>
        <p:spPr>
          <a:xfrm>
            <a:off x="738925" y="3370975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3" type="subTitle"/>
          </p:nvPr>
        </p:nvSpPr>
        <p:spPr>
          <a:xfrm>
            <a:off x="3450150" y="3926100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4" type="subTitle"/>
          </p:nvPr>
        </p:nvSpPr>
        <p:spPr>
          <a:xfrm>
            <a:off x="3450150" y="3370975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idx="5" type="subTitle"/>
          </p:nvPr>
        </p:nvSpPr>
        <p:spPr>
          <a:xfrm>
            <a:off x="6161375" y="3926100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6" type="subTitle"/>
          </p:nvPr>
        </p:nvSpPr>
        <p:spPr>
          <a:xfrm>
            <a:off x="6161375" y="3370975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7" type="subTitle"/>
          </p:nvPr>
        </p:nvSpPr>
        <p:spPr>
          <a:xfrm>
            <a:off x="738925" y="2129675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8" type="subTitle"/>
          </p:nvPr>
        </p:nvSpPr>
        <p:spPr>
          <a:xfrm>
            <a:off x="738925" y="1574550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9" type="subTitle"/>
          </p:nvPr>
        </p:nvSpPr>
        <p:spPr>
          <a:xfrm>
            <a:off x="3450150" y="2129675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13" type="subTitle"/>
          </p:nvPr>
        </p:nvSpPr>
        <p:spPr>
          <a:xfrm>
            <a:off x="3450150" y="1574550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14" type="subTitle"/>
          </p:nvPr>
        </p:nvSpPr>
        <p:spPr>
          <a:xfrm>
            <a:off x="6161375" y="2129675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15" type="subTitle"/>
          </p:nvPr>
        </p:nvSpPr>
        <p:spPr>
          <a:xfrm>
            <a:off x="6161375" y="1574550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ONLY_1_1_3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7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75" name="Google Shape;175;p17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76" name="Google Shape;176;p17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17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17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79" name="Google Shape;179;p17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1" type="subTitle"/>
          </p:nvPr>
        </p:nvSpPr>
        <p:spPr>
          <a:xfrm>
            <a:off x="907350" y="3118475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2" type="subTitle"/>
          </p:nvPr>
        </p:nvSpPr>
        <p:spPr>
          <a:xfrm>
            <a:off x="720000" y="4209175"/>
            <a:ext cx="26184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16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3" type="subTitle"/>
          </p:nvPr>
        </p:nvSpPr>
        <p:spPr>
          <a:xfrm>
            <a:off x="3448975" y="3118475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4" type="subTitle"/>
          </p:nvPr>
        </p:nvSpPr>
        <p:spPr>
          <a:xfrm>
            <a:off x="3261625" y="4209175"/>
            <a:ext cx="26184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16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5" type="subTitle"/>
          </p:nvPr>
        </p:nvSpPr>
        <p:spPr>
          <a:xfrm>
            <a:off x="6009725" y="3118475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6" type="subTitle"/>
          </p:nvPr>
        </p:nvSpPr>
        <p:spPr>
          <a:xfrm>
            <a:off x="5805425" y="4209175"/>
            <a:ext cx="26184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16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7" type="subTitle"/>
          </p:nvPr>
        </p:nvSpPr>
        <p:spPr>
          <a:xfrm>
            <a:off x="2745950" y="1867038"/>
            <a:ext cx="36522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FFFAF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ONLY_1_1_2"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8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89" name="Google Shape;189;p18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90" name="Google Shape;190;p18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18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18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93" name="Google Shape;193;p18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94" name="Google Shape;194;p18"/>
          <p:cNvSpPr txBox="1"/>
          <p:nvPr>
            <p:ph idx="1" type="subTitle"/>
          </p:nvPr>
        </p:nvSpPr>
        <p:spPr>
          <a:xfrm>
            <a:off x="1229125" y="3779575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95" name="Google Shape;195;p18"/>
          <p:cNvSpPr txBox="1"/>
          <p:nvPr>
            <p:ph idx="2" type="subTitle"/>
          </p:nvPr>
        </p:nvSpPr>
        <p:spPr>
          <a:xfrm>
            <a:off x="1229125" y="3370975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96" name="Google Shape;196;p18"/>
          <p:cNvSpPr txBox="1"/>
          <p:nvPr>
            <p:ph idx="3" type="subTitle"/>
          </p:nvPr>
        </p:nvSpPr>
        <p:spPr>
          <a:xfrm>
            <a:off x="1229125" y="2060250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97" name="Google Shape;197;p18"/>
          <p:cNvSpPr txBox="1"/>
          <p:nvPr>
            <p:ph idx="4" type="subTitle"/>
          </p:nvPr>
        </p:nvSpPr>
        <p:spPr>
          <a:xfrm>
            <a:off x="1229125" y="1651650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198" name="Google Shape;198;p18"/>
          <p:cNvSpPr txBox="1"/>
          <p:nvPr>
            <p:ph idx="5" type="subTitle"/>
          </p:nvPr>
        </p:nvSpPr>
        <p:spPr>
          <a:xfrm>
            <a:off x="4199325" y="3779575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idx="6" type="subTitle"/>
          </p:nvPr>
        </p:nvSpPr>
        <p:spPr>
          <a:xfrm>
            <a:off x="4199325" y="3370975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7" type="subTitle"/>
          </p:nvPr>
        </p:nvSpPr>
        <p:spPr>
          <a:xfrm>
            <a:off x="4199325" y="2060250"/>
            <a:ext cx="22437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8" type="subTitle"/>
          </p:nvPr>
        </p:nvSpPr>
        <p:spPr>
          <a:xfrm>
            <a:off x="4199325" y="1651650"/>
            <a:ext cx="22437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ONLY_1_1_1"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9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04" name="Google Shape;204;p19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205" name="Google Shape;205;p19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19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19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208" name="Google Shape;208;p19"/>
          <p:cNvSpPr txBox="1"/>
          <p:nvPr>
            <p:ph type="title"/>
          </p:nvPr>
        </p:nvSpPr>
        <p:spPr>
          <a:xfrm>
            <a:off x="2858775" y="4191925"/>
            <a:ext cx="34266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1800"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209" name="Google Shape;209;p19"/>
          <p:cNvSpPr txBox="1"/>
          <p:nvPr>
            <p:ph idx="2" type="title"/>
          </p:nvPr>
        </p:nvSpPr>
        <p:spPr>
          <a:xfrm>
            <a:off x="1718875" y="1436250"/>
            <a:ext cx="5706300" cy="22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3500"/>
              <a:buFont typeface="Red Hat Text"/>
              <a:buNone/>
              <a:defRPr sz="3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  <p:cxnSp>
        <p:nvCxnSpPr>
          <p:cNvPr id="210" name="Google Shape;210;p19"/>
          <p:cNvCxnSpPr>
            <a:stCxn id="208" idx="1"/>
          </p:cNvCxnSpPr>
          <p:nvPr/>
        </p:nvCxnSpPr>
        <p:spPr>
          <a:xfrm rot="10800000">
            <a:off x="738975" y="4443925"/>
            <a:ext cx="21198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19"/>
          <p:cNvCxnSpPr>
            <a:stCxn id="208" idx="3"/>
          </p:cNvCxnSpPr>
          <p:nvPr/>
        </p:nvCxnSpPr>
        <p:spPr>
          <a:xfrm>
            <a:off x="6285375" y="4443925"/>
            <a:ext cx="21405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ONLY_2"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0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14" name="Google Shape;214;p20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215" name="Google Shape;215;p20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20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20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218" name="Google Shape;218;p20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20"/>
          <p:cNvSpPr txBox="1"/>
          <p:nvPr>
            <p:ph hasCustomPrompt="1" idx="2" type="title"/>
          </p:nvPr>
        </p:nvSpPr>
        <p:spPr>
          <a:xfrm>
            <a:off x="755600" y="1970175"/>
            <a:ext cx="23346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0"/>
          <p:cNvSpPr txBox="1"/>
          <p:nvPr>
            <p:ph idx="1" type="subTitle"/>
          </p:nvPr>
        </p:nvSpPr>
        <p:spPr>
          <a:xfrm>
            <a:off x="755600" y="4030800"/>
            <a:ext cx="2334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0"/>
          <p:cNvSpPr txBox="1"/>
          <p:nvPr>
            <p:ph idx="3" type="subTitle"/>
          </p:nvPr>
        </p:nvSpPr>
        <p:spPr>
          <a:xfrm>
            <a:off x="755600" y="3516025"/>
            <a:ext cx="23346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222" name="Google Shape;222;p20"/>
          <p:cNvSpPr txBox="1"/>
          <p:nvPr>
            <p:ph hasCustomPrompt="1" idx="4" type="title"/>
          </p:nvPr>
        </p:nvSpPr>
        <p:spPr>
          <a:xfrm>
            <a:off x="3409350" y="1970175"/>
            <a:ext cx="23346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/>
          <p:nvPr>
            <p:ph idx="5" type="subTitle"/>
          </p:nvPr>
        </p:nvSpPr>
        <p:spPr>
          <a:xfrm>
            <a:off x="3409350" y="4030800"/>
            <a:ext cx="2334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0"/>
          <p:cNvSpPr txBox="1"/>
          <p:nvPr>
            <p:ph idx="6" type="subTitle"/>
          </p:nvPr>
        </p:nvSpPr>
        <p:spPr>
          <a:xfrm>
            <a:off x="3409350" y="3516025"/>
            <a:ext cx="23346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225" name="Google Shape;225;p20"/>
          <p:cNvSpPr txBox="1"/>
          <p:nvPr>
            <p:ph hasCustomPrompt="1" idx="7" type="title"/>
          </p:nvPr>
        </p:nvSpPr>
        <p:spPr>
          <a:xfrm>
            <a:off x="6063125" y="1970175"/>
            <a:ext cx="23346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20"/>
          <p:cNvSpPr txBox="1"/>
          <p:nvPr>
            <p:ph idx="8" type="subTitle"/>
          </p:nvPr>
        </p:nvSpPr>
        <p:spPr>
          <a:xfrm>
            <a:off x="6063125" y="4030800"/>
            <a:ext cx="2334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0"/>
          <p:cNvSpPr txBox="1"/>
          <p:nvPr>
            <p:ph idx="9" type="subTitle"/>
          </p:nvPr>
        </p:nvSpPr>
        <p:spPr>
          <a:xfrm>
            <a:off x="6063125" y="3516025"/>
            <a:ext cx="23346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b="1" sz="2000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968050" y="1899950"/>
            <a:ext cx="3456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21" name="Google Shape;21;p3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2" name="Google Shape;22;p3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23" name="Google Shape;23;p3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3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3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26" name="Google Shape;26;p3"/>
          <p:cNvSpPr txBox="1"/>
          <p:nvPr>
            <p:ph hasCustomPrompt="1" idx="2" type="title"/>
          </p:nvPr>
        </p:nvSpPr>
        <p:spPr>
          <a:xfrm>
            <a:off x="1258838" y="1834875"/>
            <a:ext cx="2780100" cy="133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4968050" y="2685375"/>
            <a:ext cx="21354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1"/>
          <p:cNvGrpSpPr/>
          <p:nvPr/>
        </p:nvGrpSpPr>
        <p:grpSpPr>
          <a:xfrm>
            <a:off x="162093" y="158842"/>
            <a:ext cx="4763128" cy="4713350"/>
            <a:chOff x="169011" y="162825"/>
            <a:chExt cx="8809189" cy="4713350"/>
          </a:xfrm>
        </p:grpSpPr>
        <p:sp>
          <p:nvSpPr>
            <p:cNvPr id="230" name="Google Shape;230;p21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231" name="Google Shape;231;p21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32" name="Google Shape;232;p21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33" name="Google Shape;233;p21"/>
          <p:cNvCxnSpPr/>
          <p:nvPr/>
        </p:nvCxnSpPr>
        <p:spPr>
          <a:xfrm>
            <a:off x="150759" y="4984375"/>
            <a:ext cx="47631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21"/>
          <p:cNvSpPr txBox="1"/>
          <p:nvPr>
            <p:ph type="ctrTitle"/>
          </p:nvPr>
        </p:nvSpPr>
        <p:spPr>
          <a:xfrm>
            <a:off x="793400" y="777725"/>
            <a:ext cx="3525600" cy="8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5" name="Google Shape;235;p21"/>
          <p:cNvSpPr txBox="1"/>
          <p:nvPr>
            <p:ph idx="1" type="subTitle"/>
          </p:nvPr>
        </p:nvSpPr>
        <p:spPr>
          <a:xfrm>
            <a:off x="769100" y="2478425"/>
            <a:ext cx="3574200" cy="6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6" name="Google Shape;236;p21"/>
          <p:cNvSpPr txBox="1"/>
          <p:nvPr>
            <p:ph idx="2" type="subTitle"/>
          </p:nvPr>
        </p:nvSpPr>
        <p:spPr>
          <a:xfrm>
            <a:off x="769100" y="1703800"/>
            <a:ext cx="35742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Lexend Exa"/>
              <a:buNone/>
              <a:defRPr sz="16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237" name="Google Shape;237;p21"/>
          <p:cNvSpPr txBox="1"/>
          <p:nvPr/>
        </p:nvSpPr>
        <p:spPr>
          <a:xfrm>
            <a:off x="610400" y="3714200"/>
            <a:ext cx="3891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CREDITS: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 This presentation template was created by </a:t>
            </a:r>
            <a:r>
              <a:rPr b="1" lang="en" sz="1000">
                <a:solidFill>
                  <a:srgbClr val="2F1425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, including icons by </a:t>
            </a:r>
            <a:r>
              <a:rPr b="1" lang="en" sz="1000">
                <a:solidFill>
                  <a:srgbClr val="2F1425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, infographics &amp; images by </a:t>
            </a:r>
            <a:r>
              <a:rPr b="1" lang="en" sz="1000">
                <a:solidFill>
                  <a:srgbClr val="2F1425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b="1" sz="1000"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TITLE_ONLY_1_1_1_1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2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40" name="Google Shape;240;p22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241" name="Google Shape;241;p22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22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22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APTION_ONLY_1">
    <p:bg>
      <p:bgPr>
        <a:solidFill>
          <a:srgbClr val="2F1425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3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46" name="Google Shape;246;p23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247" name="Google Shape;247;p23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23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23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30" name="Google Shape;30;p4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31" name="Google Shape;31;p4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32" name="Google Shape;32;p4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" name="Google Shape;33;p4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34" name="Google Shape;34;p4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720000" y="1342175"/>
            <a:ext cx="7704000" cy="32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38" name="Google Shape;38;p5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39" name="Google Shape;39;p5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0" name="Google Shape;40;p5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42" name="Google Shape;42;p5"/>
          <p:cNvSpPr txBox="1"/>
          <p:nvPr>
            <p:ph type="title"/>
          </p:nvPr>
        </p:nvSpPr>
        <p:spPr>
          <a:xfrm>
            <a:off x="3698300" y="347250"/>
            <a:ext cx="382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3698300" y="3926100"/>
            <a:ext cx="22434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2" type="subTitle"/>
          </p:nvPr>
        </p:nvSpPr>
        <p:spPr>
          <a:xfrm>
            <a:off x="3698300" y="3370975"/>
            <a:ext cx="22434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3" type="subTitle"/>
          </p:nvPr>
        </p:nvSpPr>
        <p:spPr>
          <a:xfrm>
            <a:off x="6180564" y="3926100"/>
            <a:ext cx="22434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4" type="subTitle"/>
          </p:nvPr>
        </p:nvSpPr>
        <p:spPr>
          <a:xfrm>
            <a:off x="6180564" y="3370975"/>
            <a:ext cx="2243400" cy="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b="1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49" name="Google Shape;49;p6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50" name="Google Shape;50;p6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1" name="Google Shape;51;p6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Google Shape;52;p6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53" name="Google Shape;53;p6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7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56" name="Google Shape;56;p7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57" name="Google Shape;57;p7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7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7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60" name="Google Shape;60;p7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738925" y="1581200"/>
            <a:ext cx="3274500" cy="30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8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64" name="Google Shape;64;p8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65" name="Google Shape;65;p8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8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8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68" name="Google Shape;68;p8"/>
          <p:cNvSpPr txBox="1"/>
          <p:nvPr>
            <p:ph type="title"/>
          </p:nvPr>
        </p:nvSpPr>
        <p:spPr>
          <a:xfrm>
            <a:off x="1388100" y="1335125"/>
            <a:ext cx="6367800" cy="21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" name="Google Shape;69;p8"/>
          <p:cNvSpPr txBox="1"/>
          <p:nvPr>
            <p:ph idx="2" type="title"/>
          </p:nvPr>
        </p:nvSpPr>
        <p:spPr>
          <a:xfrm>
            <a:off x="719250" y="4097275"/>
            <a:ext cx="3390300" cy="3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8"/>
          <p:cNvSpPr txBox="1"/>
          <p:nvPr>
            <p:ph idx="3" type="title"/>
          </p:nvPr>
        </p:nvSpPr>
        <p:spPr>
          <a:xfrm>
            <a:off x="5033700" y="4097275"/>
            <a:ext cx="3390300" cy="3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71" name="Google Shape;71;p8"/>
          <p:cNvGrpSpPr/>
          <p:nvPr/>
        </p:nvGrpSpPr>
        <p:grpSpPr>
          <a:xfrm>
            <a:off x="4320740" y="4008783"/>
            <a:ext cx="502941" cy="502932"/>
            <a:chOff x="5437325" y="2013125"/>
            <a:chExt cx="405075" cy="405100"/>
          </a:xfrm>
        </p:grpSpPr>
        <p:sp>
          <p:nvSpPr>
            <p:cNvPr id="72" name="Google Shape;72;p8"/>
            <p:cNvSpPr/>
            <p:nvPr/>
          </p:nvSpPr>
          <p:spPr>
            <a:xfrm>
              <a:off x="5728275" y="2038975"/>
              <a:ext cx="77550" cy="77550"/>
            </a:xfrm>
            <a:custGeom>
              <a:rect b="b" l="l" r="r" t="t"/>
              <a:pathLst>
                <a:path extrusionOk="0" h="3102" w="3102">
                  <a:moveTo>
                    <a:pt x="1544" y="524"/>
                  </a:moveTo>
                  <a:cubicBezTo>
                    <a:pt x="2121" y="524"/>
                    <a:pt x="2578" y="980"/>
                    <a:pt x="2578" y="1558"/>
                  </a:cubicBezTo>
                  <a:cubicBezTo>
                    <a:pt x="2578" y="2122"/>
                    <a:pt x="2121" y="2591"/>
                    <a:pt x="1544" y="2591"/>
                  </a:cubicBezTo>
                  <a:cubicBezTo>
                    <a:pt x="1061" y="2591"/>
                    <a:pt x="659" y="2256"/>
                    <a:pt x="537" y="1812"/>
                  </a:cubicBezTo>
                  <a:lnTo>
                    <a:pt x="1799" y="1812"/>
                  </a:lnTo>
                  <a:cubicBezTo>
                    <a:pt x="1947" y="1812"/>
                    <a:pt x="2067" y="1692"/>
                    <a:pt x="2067" y="1558"/>
                  </a:cubicBezTo>
                  <a:cubicBezTo>
                    <a:pt x="2067" y="1410"/>
                    <a:pt x="1947" y="1302"/>
                    <a:pt x="1799" y="1302"/>
                  </a:cubicBezTo>
                  <a:lnTo>
                    <a:pt x="537" y="1302"/>
                  </a:lnTo>
                  <a:cubicBezTo>
                    <a:pt x="659" y="846"/>
                    <a:pt x="1061" y="524"/>
                    <a:pt x="1544" y="524"/>
                  </a:cubicBezTo>
                  <a:close/>
                  <a:moveTo>
                    <a:pt x="1544" y="1"/>
                  </a:moveTo>
                  <a:cubicBezTo>
                    <a:pt x="685" y="1"/>
                    <a:pt x="0" y="699"/>
                    <a:pt x="0" y="1558"/>
                  </a:cubicBezTo>
                  <a:cubicBezTo>
                    <a:pt x="0" y="2417"/>
                    <a:pt x="685" y="3101"/>
                    <a:pt x="1544" y="3101"/>
                  </a:cubicBezTo>
                  <a:cubicBezTo>
                    <a:pt x="2404" y="3101"/>
                    <a:pt x="3102" y="2417"/>
                    <a:pt x="3102" y="1558"/>
                  </a:cubicBezTo>
                  <a:cubicBezTo>
                    <a:pt x="3102" y="699"/>
                    <a:pt x="2404" y="1"/>
                    <a:pt x="1544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F1425"/>
                </a:solidFill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5518525" y="2215825"/>
              <a:ext cx="145000" cy="86300"/>
            </a:xfrm>
            <a:custGeom>
              <a:rect b="b" l="l" r="r" t="t"/>
              <a:pathLst>
                <a:path extrusionOk="0" h="3452" w="5800">
                  <a:moveTo>
                    <a:pt x="1141" y="511"/>
                  </a:moveTo>
                  <a:lnTo>
                    <a:pt x="1141" y="1115"/>
                  </a:lnTo>
                  <a:cubicBezTo>
                    <a:pt x="1141" y="1262"/>
                    <a:pt x="1155" y="1411"/>
                    <a:pt x="1182" y="1545"/>
                  </a:cubicBezTo>
                  <a:cubicBezTo>
                    <a:pt x="806" y="1491"/>
                    <a:pt x="524" y="1169"/>
                    <a:pt x="524" y="779"/>
                  </a:cubicBezTo>
                  <a:cubicBezTo>
                    <a:pt x="524" y="686"/>
                    <a:pt x="538" y="591"/>
                    <a:pt x="565" y="511"/>
                  </a:cubicBezTo>
                  <a:close/>
                  <a:moveTo>
                    <a:pt x="5276" y="511"/>
                  </a:moveTo>
                  <a:lnTo>
                    <a:pt x="5276" y="1115"/>
                  </a:lnTo>
                  <a:cubicBezTo>
                    <a:pt x="5276" y="2122"/>
                    <a:pt x="4470" y="2927"/>
                    <a:pt x="3464" y="2927"/>
                  </a:cubicBezTo>
                  <a:cubicBezTo>
                    <a:pt x="2471" y="2927"/>
                    <a:pt x="1665" y="2122"/>
                    <a:pt x="1665" y="1115"/>
                  </a:cubicBezTo>
                  <a:lnTo>
                    <a:pt x="1665" y="511"/>
                  </a:lnTo>
                  <a:close/>
                  <a:moveTo>
                    <a:pt x="404" y="1"/>
                  </a:moveTo>
                  <a:cubicBezTo>
                    <a:pt x="309" y="1"/>
                    <a:pt x="216" y="41"/>
                    <a:pt x="175" y="122"/>
                  </a:cubicBezTo>
                  <a:cubicBezTo>
                    <a:pt x="55" y="323"/>
                    <a:pt x="1" y="551"/>
                    <a:pt x="1" y="779"/>
                  </a:cubicBezTo>
                  <a:cubicBezTo>
                    <a:pt x="1" y="1491"/>
                    <a:pt x="578" y="2068"/>
                    <a:pt x="1290" y="2068"/>
                  </a:cubicBezTo>
                  <a:lnTo>
                    <a:pt x="1343" y="2068"/>
                  </a:lnTo>
                  <a:cubicBezTo>
                    <a:pt x="1705" y="2873"/>
                    <a:pt x="2525" y="3451"/>
                    <a:pt x="3464" y="3451"/>
                  </a:cubicBezTo>
                  <a:cubicBezTo>
                    <a:pt x="4753" y="3451"/>
                    <a:pt x="5800" y="2404"/>
                    <a:pt x="5800" y="1115"/>
                  </a:cubicBezTo>
                  <a:lnTo>
                    <a:pt x="5800" y="256"/>
                  </a:lnTo>
                  <a:cubicBezTo>
                    <a:pt x="5800" y="108"/>
                    <a:pt x="5679" y="1"/>
                    <a:pt x="5544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F1425"/>
                </a:solidFill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5519200" y="2405450"/>
              <a:ext cx="47325" cy="12775"/>
            </a:xfrm>
            <a:custGeom>
              <a:rect b="b" l="l" r="r" t="t"/>
              <a:pathLst>
                <a:path extrusionOk="0" h="511" w="1893">
                  <a:moveTo>
                    <a:pt x="255" y="1"/>
                  </a:moveTo>
                  <a:cubicBezTo>
                    <a:pt x="108" y="1"/>
                    <a:pt x="1" y="108"/>
                    <a:pt x="1" y="255"/>
                  </a:cubicBezTo>
                  <a:cubicBezTo>
                    <a:pt x="1" y="403"/>
                    <a:pt x="108" y="511"/>
                    <a:pt x="255" y="511"/>
                  </a:cubicBezTo>
                  <a:lnTo>
                    <a:pt x="1638" y="511"/>
                  </a:lnTo>
                  <a:cubicBezTo>
                    <a:pt x="1773" y="511"/>
                    <a:pt x="1893" y="403"/>
                    <a:pt x="1893" y="255"/>
                  </a:cubicBezTo>
                  <a:cubicBezTo>
                    <a:pt x="1893" y="108"/>
                    <a:pt x="1773" y="1"/>
                    <a:pt x="163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F1425"/>
                </a:solidFill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5781975" y="2405450"/>
              <a:ext cx="47350" cy="12775"/>
            </a:xfrm>
            <a:custGeom>
              <a:rect b="b" l="l" r="r" t="t"/>
              <a:pathLst>
                <a:path extrusionOk="0" h="511" w="1894">
                  <a:moveTo>
                    <a:pt x="256" y="1"/>
                  </a:moveTo>
                  <a:cubicBezTo>
                    <a:pt x="121" y="1"/>
                    <a:pt x="0" y="108"/>
                    <a:pt x="0" y="255"/>
                  </a:cubicBezTo>
                  <a:cubicBezTo>
                    <a:pt x="0" y="403"/>
                    <a:pt x="121" y="511"/>
                    <a:pt x="256" y="511"/>
                  </a:cubicBezTo>
                  <a:lnTo>
                    <a:pt x="1638" y="511"/>
                  </a:lnTo>
                  <a:cubicBezTo>
                    <a:pt x="1786" y="511"/>
                    <a:pt x="1893" y="403"/>
                    <a:pt x="1893" y="255"/>
                  </a:cubicBezTo>
                  <a:cubicBezTo>
                    <a:pt x="1893" y="108"/>
                    <a:pt x="1786" y="1"/>
                    <a:pt x="163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F1425"/>
                </a:solidFill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5437325" y="2013125"/>
              <a:ext cx="405075" cy="379250"/>
            </a:xfrm>
            <a:custGeom>
              <a:rect b="b" l="l" r="r" t="t"/>
              <a:pathLst>
                <a:path extrusionOk="0" h="15170" w="16203">
                  <a:moveTo>
                    <a:pt x="8094" y="4135"/>
                  </a:moveTo>
                  <a:lnTo>
                    <a:pt x="8094" y="5438"/>
                  </a:lnTo>
                  <a:cubicBezTo>
                    <a:pt x="8094" y="5572"/>
                    <a:pt x="7987" y="5692"/>
                    <a:pt x="7840" y="5692"/>
                  </a:cubicBezTo>
                  <a:lnTo>
                    <a:pt x="5597" y="5692"/>
                  </a:lnTo>
                  <a:cubicBezTo>
                    <a:pt x="5450" y="5692"/>
                    <a:pt x="5343" y="5572"/>
                    <a:pt x="5343" y="5438"/>
                  </a:cubicBezTo>
                  <a:lnTo>
                    <a:pt x="5343" y="4135"/>
                  </a:lnTo>
                  <a:close/>
                  <a:moveTo>
                    <a:pt x="510" y="4941"/>
                  </a:moveTo>
                  <a:lnTo>
                    <a:pt x="3786" y="5155"/>
                  </a:lnTo>
                  <a:lnTo>
                    <a:pt x="3786" y="5706"/>
                  </a:lnTo>
                  <a:lnTo>
                    <a:pt x="510" y="5934"/>
                  </a:lnTo>
                  <a:lnTo>
                    <a:pt x="510" y="4941"/>
                  </a:lnTo>
                  <a:close/>
                  <a:moveTo>
                    <a:pt x="15679" y="525"/>
                  </a:moveTo>
                  <a:lnTo>
                    <a:pt x="15679" y="14659"/>
                  </a:lnTo>
                  <a:lnTo>
                    <a:pt x="3276" y="14659"/>
                  </a:lnTo>
                  <a:lnTo>
                    <a:pt x="3276" y="13358"/>
                  </a:lnTo>
                  <a:cubicBezTo>
                    <a:pt x="3276" y="12941"/>
                    <a:pt x="3625" y="12592"/>
                    <a:pt x="4040" y="12592"/>
                  </a:cubicBezTo>
                  <a:lnTo>
                    <a:pt x="10162" y="12592"/>
                  </a:lnTo>
                  <a:lnTo>
                    <a:pt x="10162" y="13881"/>
                  </a:lnTo>
                  <a:cubicBezTo>
                    <a:pt x="10162" y="14029"/>
                    <a:pt x="10283" y="14136"/>
                    <a:pt x="10430" y="14136"/>
                  </a:cubicBezTo>
                  <a:cubicBezTo>
                    <a:pt x="10564" y="14136"/>
                    <a:pt x="10686" y="14029"/>
                    <a:pt x="10686" y="13881"/>
                  </a:cubicBezTo>
                  <a:lnTo>
                    <a:pt x="10686" y="3881"/>
                  </a:lnTo>
                  <a:cubicBezTo>
                    <a:pt x="10686" y="3746"/>
                    <a:pt x="10564" y="3625"/>
                    <a:pt x="10430" y="3625"/>
                  </a:cubicBezTo>
                  <a:lnTo>
                    <a:pt x="4040" y="3625"/>
                  </a:lnTo>
                  <a:cubicBezTo>
                    <a:pt x="3625" y="3625"/>
                    <a:pt x="3276" y="3276"/>
                    <a:pt x="3276" y="2846"/>
                  </a:cubicBezTo>
                  <a:lnTo>
                    <a:pt x="3276" y="525"/>
                  </a:lnTo>
                  <a:close/>
                  <a:moveTo>
                    <a:pt x="3007" y="1"/>
                  </a:moveTo>
                  <a:cubicBezTo>
                    <a:pt x="2873" y="1"/>
                    <a:pt x="2752" y="122"/>
                    <a:pt x="2752" y="256"/>
                  </a:cubicBezTo>
                  <a:lnTo>
                    <a:pt x="2752" y="2846"/>
                  </a:lnTo>
                  <a:cubicBezTo>
                    <a:pt x="2752" y="3558"/>
                    <a:pt x="3329" y="4135"/>
                    <a:pt x="4040" y="4135"/>
                  </a:cubicBezTo>
                  <a:lnTo>
                    <a:pt x="4819" y="4135"/>
                  </a:lnTo>
                  <a:lnTo>
                    <a:pt x="4819" y="5169"/>
                  </a:lnTo>
                  <a:lnTo>
                    <a:pt x="4309" y="5169"/>
                  </a:lnTo>
                  <a:lnTo>
                    <a:pt x="4309" y="4914"/>
                  </a:lnTo>
                  <a:cubicBezTo>
                    <a:pt x="4309" y="4779"/>
                    <a:pt x="4201" y="4672"/>
                    <a:pt x="4067" y="4659"/>
                  </a:cubicBezTo>
                  <a:lnTo>
                    <a:pt x="269" y="4404"/>
                  </a:lnTo>
                  <a:cubicBezTo>
                    <a:pt x="258" y="4401"/>
                    <a:pt x="246" y="4400"/>
                    <a:pt x="235" y="4400"/>
                  </a:cubicBezTo>
                  <a:cubicBezTo>
                    <a:pt x="179" y="4400"/>
                    <a:pt x="126" y="4427"/>
                    <a:pt x="81" y="4471"/>
                  </a:cubicBezTo>
                  <a:cubicBezTo>
                    <a:pt x="27" y="4525"/>
                    <a:pt x="0" y="4592"/>
                    <a:pt x="0" y="4659"/>
                  </a:cubicBezTo>
                  <a:lnTo>
                    <a:pt x="0" y="6216"/>
                  </a:lnTo>
                  <a:cubicBezTo>
                    <a:pt x="0" y="6283"/>
                    <a:pt x="27" y="6351"/>
                    <a:pt x="81" y="6404"/>
                  </a:cubicBezTo>
                  <a:cubicBezTo>
                    <a:pt x="121" y="6444"/>
                    <a:pt x="188" y="6471"/>
                    <a:pt x="255" y="6471"/>
                  </a:cubicBezTo>
                  <a:lnTo>
                    <a:pt x="269" y="6471"/>
                  </a:lnTo>
                  <a:lnTo>
                    <a:pt x="4067" y="6202"/>
                  </a:lnTo>
                  <a:cubicBezTo>
                    <a:pt x="4201" y="6202"/>
                    <a:pt x="4309" y="6082"/>
                    <a:pt x="4309" y="5948"/>
                  </a:cubicBezTo>
                  <a:lnTo>
                    <a:pt x="4309" y="5692"/>
                  </a:lnTo>
                  <a:lnTo>
                    <a:pt x="4873" y="5692"/>
                  </a:lnTo>
                  <a:cubicBezTo>
                    <a:pt x="4967" y="5988"/>
                    <a:pt x="5262" y="6216"/>
                    <a:pt x="5597" y="6216"/>
                  </a:cubicBezTo>
                  <a:lnTo>
                    <a:pt x="6457" y="6216"/>
                  </a:lnTo>
                  <a:lnTo>
                    <a:pt x="6457" y="6646"/>
                  </a:lnTo>
                  <a:cubicBezTo>
                    <a:pt x="6457" y="6780"/>
                    <a:pt x="6578" y="6900"/>
                    <a:pt x="6712" y="6900"/>
                  </a:cubicBezTo>
                  <a:cubicBezTo>
                    <a:pt x="6859" y="6900"/>
                    <a:pt x="6981" y="6780"/>
                    <a:pt x="6981" y="6646"/>
                  </a:cubicBezTo>
                  <a:lnTo>
                    <a:pt x="6981" y="6216"/>
                  </a:lnTo>
                  <a:lnTo>
                    <a:pt x="7840" y="6216"/>
                  </a:lnTo>
                  <a:cubicBezTo>
                    <a:pt x="8269" y="6216"/>
                    <a:pt x="8618" y="5867"/>
                    <a:pt x="8618" y="5438"/>
                  </a:cubicBezTo>
                  <a:lnTo>
                    <a:pt x="8618" y="4135"/>
                  </a:lnTo>
                  <a:lnTo>
                    <a:pt x="10162" y="4135"/>
                  </a:lnTo>
                  <a:lnTo>
                    <a:pt x="10162" y="12069"/>
                  </a:lnTo>
                  <a:lnTo>
                    <a:pt x="4040" y="12069"/>
                  </a:lnTo>
                  <a:cubicBezTo>
                    <a:pt x="3329" y="12069"/>
                    <a:pt x="2752" y="12646"/>
                    <a:pt x="2752" y="13358"/>
                  </a:cubicBezTo>
                  <a:lnTo>
                    <a:pt x="2752" y="14915"/>
                  </a:lnTo>
                  <a:cubicBezTo>
                    <a:pt x="2752" y="15062"/>
                    <a:pt x="2873" y="15169"/>
                    <a:pt x="3007" y="15169"/>
                  </a:cubicBezTo>
                  <a:lnTo>
                    <a:pt x="15948" y="15169"/>
                  </a:lnTo>
                  <a:cubicBezTo>
                    <a:pt x="16082" y="15169"/>
                    <a:pt x="16202" y="15062"/>
                    <a:pt x="16202" y="14915"/>
                  </a:cubicBezTo>
                  <a:lnTo>
                    <a:pt x="16202" y="256"/>
                  </a:lnTo>
                  <a:cubicBezTo>
                    <a:pt x="16202" y="122"/>
                    <a:pt x="16082" y="1"/>
                    <a:pt x="1594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F1425"/>
                </a:solidFill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5734650" y="2314850"/>
              <a:ext cx="12775" cy="13100"/>
            </a:xfrm>
            <a:custGeom>
              <a:rect b="b" l="l" r="r" t="t"/>
              <a:pathLst>
                <a:path extrusionOk="0" h="524" w="511">
                  <a:moveTo>
                    <a:pt x="255" y="0"/>
                  </a:moveTo>
                  <a:cubicBezTo>
                    <a:pt x="108" y="0"/>
                    <a:pt x="1" y="120"/>
                    <a:pt x="1" y="255"/>
                  </a:cubicBezTo>
                  <a:cubicBezTo>
                    <a:pt x="1" y="403"/>
                    <a:pt x="108" y="523"/>
                    <a:pt x="255" y="523"/>
                  </a:cubicBezTo>
                  <a:cubicBezTo>
                    <a:pt x="404" y="523"/>
                    <a:pt x="511" y="403"/>
                    <a:pt x="511" y="255"/>
                  </a:cubicBezTo>
                  <a:cubicBezTo>
                    <a:pt x="511" y="120"/>
                    <a:pt x="404" y="0"/>
                    <a:pt x="25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F1425"/>
                </a:solidFill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734650" y="2276225"/>
              <a:ext cx="12775" cy="12775"/>
            </a:xfrm>
            <a:custGeom>
              <a:rect b="b" l="l" r="r" t="t"/>
              <a:pathLst>
                <a:path extrusionOk="0" h="511" w="511">
                  <a:moveTo>
                    <a:pt x="255" y="1"/>
                  </a:moveTo>
                  <a:cubicBezTo>
                    <a:pt x="108" y="1"/>
                    <a:pt x="1" y="108"/>
                    <a:pt x="1" y="256"/>
                  </a:cubicBezTo>
                  <a:cubicBezTo>
                    <a:pt x="1" y="391"/>
                    <a:pt x="108" y="511"/>
                    <a:pt x="255" y="511"/>
                  </a:cubicBezTo>
                  <a:cubicBezTo>
                    <a:pt x="404" y="511"/>
                    <a:pt x="511" y="391"/>
                    <a:pt x="511" y="256"/>
                  </a:cubicBezTo>
                  <a:cubicBezTo>
                    <a:pt x="511" y="108"/>
                    <a:pt x="404" y="1"/>
                    <a:pt x="255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F1425"/>
                </a:solidFill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734650" y="2237300"/>
              <a:ext cx="12775" cy="13125"/>
            </a:xfrm>
            <a:custGeom>
              <a:rect b="b" l="l" r="r" t="t"/>
              <a:pathLst>
                <a:path extrusionOk="0" h="525" w="511">
                  <a:moveTo>
                    <a:pt x="255" y="1"/>
                  </a:moveTo>
                  <a:cubicBezTo>
                    <a:pt x="108" y="1"/>
                    <a:pt x="1" y="122"/>
                    <a:pt x="1" y="256"/>
                  </a:cubicBezTo>
                  <a:cubicBezTo>
                    <a:pt x="1" y="403"/>
                    <a:pt x="108" y="525"/>
                    <a:pt x="255" y="525"/>
                  </a:cubicBezTo>
                  <a:cubicBezTo>
                    <a:pt x="404" y="525"/>
                    <a:pt x="511" y="403"/>
                    <a:pt x="511" y="256"/>
                  </a:cubicBezTo>
                  <a:cubicBezTo>
                    <a:pt x="511" y="122"/>
                    <a:pt x="404" y="1"/>
                    <a:pt x="255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F1425"/>
                </a:solidFill>
              </a:endParaRPr>
            </a:p>
          </p:txBody>
        </p:sp>
      </p:grpSp>
      <p:cxnSp>
        <p:nvCxnSpPr>
          <p:cNvPr id="80" name="Google Shape;80;p8"/>
          <p:cNvCxnSpPr/>
          <p:nvPr/>
        </p:nvCxnSpPr>
        <p:spPr>
          <a:xfrm>
            <a:off x="719100" y="4008875"/>
            <a:ext cx="33903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8"/>
          <p:cNvCxnSpPr/>
          <p:nvPr/>
        </p:nvCxnSpPr>
        <p:spPr>
          <a:xfrm>
            <a:off x="5034584" y="4008875"/>
            <a:ext cx="33903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8"/>
          <p:cNvCxnSpPr/>
          <p:nvPr/>
        </p:nvCxnSpPr>
        <p:spPr>
          <a:xfrm>
            <a:off x="719100" y="4511825"/>
            <a:ext cx="33903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8"/>
          <p:cNvCxnSpPr/>
          <p:nvPr/>
        </p:nvCxnSpPr>
        <p:spPr>
          <a:xfrm>
            <a:off x="5034584" y="4511825"/>
            <a:ext cx="33903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8"/>
          <p:cNvCxnSpPr/>
          <p:nvPr/>
        </p:nvCxnSpPr>
        <p:spPr>
          <a:xfrm>
            <a:off x="723700" y="3920475"/>
            <a:ext cx="77013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5" name="Google Shape;85;p8"/>
          <p:cNvCxnSpPr/>
          <p:nvPr/>
        </p:nvCxnSpPr>
        <p:spPr>
          <a:xfrm>
            <a:off x="730675" y="4603500"/>
            <a:ext cx="76941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6" name="Google Shape;86;p8"/>
          <p:cNvCxnSpPr/>
          <p:nvPr/>
        </p:nvCxnSpPr>
        <p:spPr>
          <a:xfrm>
            <a:off x="723700" y="659150"/>
            <a:ext cx="77013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89" name="Google Shape;89;p9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90" name="Google Shape;90;p9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9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9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rgbClr val="823E4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93" name="Google Shape;93;p9"/>
          <p:cNvSpPr txBox="1"/>
          <p:nvPr>
            <p:ph type="title"/>
          </p:nvPr>
        </p:nvSpPr>
        <p:spPr>
          <a:xfrm>
            <a:off x="4572000" y="836200"/>
            <a:ext cx="3809400" cy="18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9"/>
          <p:cNvSpPr txBox="1"/>
          <p:nvPr>
            <p:ph idx="1" type="subTitle"/>
          </p:nvPr>
        </p:nvSpPr>
        <p:spPr>
          <a:xfrm>
            <a:off x="4572000" y="2760400"/>
            <a:ext cx="2807700" cy="159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2F142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type="title"/>
          </p:nvPr>
        </p:nvSpPr>
        <p:spPr>
          <a:xfrm>
            <a:off x="3377950" y="859050"/>
            <a:ext cx="5046000" cy="10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97" name="Google Shape;97;p10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98" name="Google Shape;98;p10"/>
            <p:cNvSpPr/>
            <p:nvPr/>
          </p:nvSpPr>
          <p:spPr>
            <a:xfrm>
              <a:off x="170225" y="162825"/>
              <a:ext cx="8807975" cy="513825"/>
            </a:xfrm>
            <a:custGeom>
              <a:rect b="b" l="l" r="r" t="t"/>
              <a:pathLst>
                <a:path extrusionOk="0" h="20553" w="352319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99" name="Google Shape;99;p10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0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0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42175"/>
            <a:ext cx="77040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>
            <p:ph type="ctrTitle"/>
          </p:nvPr>
        </p:nvSpPr>
        <p:spPr>
          <a:xfrm>
            <a:off x="5033376" y="1707425"/>
            <a:ext cx="3907500" cy="18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COFFEE</a:t>
            </a:r>
            <a:r>
              <a:rPr lang="en" sz="5000">
                <a:solidFill>
                  <a:srgbClr val="2F1425"/>
                </a:solidFill>
              </a:rPr>
              <a:t> </a:t>
            </a:r>
            <a:r>
              <a:rPr lang="en" sz="5000">
                <a:solidFill>
                  <a:srgbClr val="823E43"/>
                </a:solidFill>
              </a:rPr>
              <a:t>GRINDER </a:t>
            </a:r>
            <a:r>
              <a:rPr lang="en" sz="2000"/>
              <a:t>DFM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Reverse Engineering</a:t>
            </a:r>
            <a:endParaRPr sz="2000">
              <a:solidFill>
                <a:srgbClr val="2F1425"/>
              </a:solidFill>
            </a:endParaRPr>
          </a:p>
        </p:txBody>
      </p:sp>
      <p:sp>
        <p:nvSpPr>
          <p:cNvPr id="255" name="Google Shape;255;p24"/>
          <p:cNvSpPr txBox="1"/>
          <p:nvPr>
            <p:ph idx="1" type="subTitle"/>
          </p:nvPr>
        </p:nvSpPr>
        <p:spPr>
          <a:xfrm>
            <a:off x="5009075" y="3772933"/>
            <a:ext cx="3574200" cy="82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DeCapua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r>
              <a:rPr lang="en"/>
              <a:t> Klausenstock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Subhraneel Sarkar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Monique Reid</a:t>
            </a:r>
            <a:endParaRPr/>
          </a:p>
        </p:txBody>
      </p:sp>
      <p:grpSp>
        <p:nvGrpSpPr>
          <p:cNvPr id="256" name="Google Shape;256;p24"/>
          <p:cNvGrpSpPr/>
          <p:nvPr/>
        </p:nvGrpSpPr>
        <p:grpSpPr>
          <a:xfrm>
            <a:off x="5551288" y="1107432"/>
            <a:ext cx="405100" cy="388975"/>
            <a:chOff x="6241725" y="1380875"/>
            <a:chExt cx="405100" cy="388975"/>
          </a:xfrm>
        </p:grpSpPr>
        <p:sp>
          <p:nvSpPr>
            <p:cNvPr id="257" name="Google Shape;257;p24"/>
            <p:cNvSpPr/>
            <p:nvPr/>
          </p:nvSpPr>
          <p:spPr>
            <a:xfrm>
              <a:off x="6418250" y="1380875"/>
              <a:ext cx="21850" cy="112100"/>
            </a:xfrm>
            <a:custGeom>
              <a:rect b="b" l="l" r="r" t="t"/>
              <a:pathLst>
                <a:path extrusionOk="0" h="4484" w="874">
                  <a:moveTo>
                    <a:pt x="605" y="0"/>
                  </a:moveTo>
                  <a:cubicBezTo>
                    <a:pt x="471" y="0"/>
                    <a:pt x="350" y="122"/>
                    <a:pt x="350" y="256"/>
                  </a:cubicBezTo>
                  <a:cubicBezTo>
                    <a:pt x="350" y="524"/>
                    <a:pt x="283" y="645"/>
                    <a:pt x="202" y="793"/>
                  </a:cubicBezTo>
                  <a:cubicBezTo>
                    <a:pt x="108" y="981"/>
                    <a:pt x="1" y="1181"/>
                    <a:pt x="1" y="1584"/>
                  </a:cubicBezTo>
                  <a:cubicBezTo>
                    <a:pt x="1" y="1974"/>
                    <a:pt x="108" y="2175"/>
                    <a:pt x="202" y="2363"/>
                  </a:cubicBezTo>
                  <a:cubicBezTo>
                    <a:pt x="283" y="2511"/>
                    <a:pt x="350" y="2631"/>
                    <a:pt x="350" y="2900"/>
                  </a:cubicBezTo>
                  <a:cubicBezTo>
                    <a:pt x="350" y="3168"/>
                    <a:pt x="283" y="3290"/>
                    <a:pt x="202" y="3437"/>
                  </a:cubicBezTo>
                  <a:cubicBezTo>
                    <a:pt x="108" y="3625"/>
                    <a:pt x="1" y="3826"/>
                    <a:pt x="1" y="4229"/>
                  </a:cubicBezTo>
                  <a:cubicBezTo>
                    <a:pt x="1" y="4363"/>
                    <a:pt x="122" y="4484"/>
                    <a:pt x="269" y="4484"/>
                  </a:cubicBezTo>
                  <a:cubicBezTo>
                    <a:pt x="403" y="4484"/>
                    <a:pt x="525" y="4363"/>
                    <a:pt x="525" y="4229"/>
                  </a:cubicBezTo>
                  <a:cubicBezTo>
                    <a:pt x="525" y="3961"/>
                    <a:pt x="591" y="3839"/>
                    <a:pt x="672" y="3678"/>
                  </a:cubicBezTo>
                  <a:cubicBezTo>
                    <a:pt x="766" y="3504"/>
                    <a:pt x="874" y="3290"/>
                    <a:pt x="874" y="2900"/>
                  </a:cubicBezTo>
                  <a:cubicBezTo>
                    <a:pt x="874" y="2511"/>
                    <a:pt x="766" y="2296"/>
                    <a:pt x="672" y="2121"/>
                  </a:cubicBezTo>
                  <a:cubicBezTo>
                    <a:pt x="591" y="1974"/>
                    <a:pt x="525" y="1853"/>
                    <a:pt x="525" y="1584"/>
                  </a:cubicBezTo>
                  <a:cubicBezTo>
                    <a:pt x="525" y="1316"/>
                    <a:pt x="591" y="1195"/>
                    <a:pt x="672" y="1034"/>
                  </a:cubicBezTo>
                  <a:cubicBezTo>
                    <a:pt x="766" y="859"/>
                    <a:pt x="874" y="645"/>
                    <a:pt x="874" y="256"/>
                  </a:cubicBezTo>
                  <a:cubicBezTo>
                    <a:pt x="874" y="122"/>
                    <a:pt x="752" y="0"/>
                    <a:pt x="60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6470275" y="1380875"/>
              <a:ext cx="21500" cy="112100"/>
            </a:xfrm>
            <a:custGeom>
              <a:rect b="b" l="l" r="r" t="t"/>
              <a:pathLst>
                <a:path extrusionOk="0" h="4484" w="860">
                  <a:moveTo>
                    <a:pt x="591" y="0"/>
                  </a:moveTo>
                  <a:cubicBezTo>
                    <a:pt x="457" y="0"/>
                    <a:pt x="336" y="122"/>
                    <a:pt x="336" y="256"/>
                  </a:cubicBezTo>
                  <a:cubicBezTo>
                    <a:pt x="336" y="524"/>
                    <a:pt x="282" y="645"/>
                    <a:pt x="202" y="793"/>
                  </a:cubicBezTo>
                  <a:cubicBezTo>
                    <a:pt x="108" y="981"/>
                    <a:pt x="1" y="1181"/>
                    <a:pt x="1" y="1584"/>
                  </a:cubicBezTo>
                  <a:cubicBezTo>
                    <a:pt x="1" y="1974"/>
                    <a:pt x="108" y="2175"/>
                    <a:pt x="202" y="2363"/>
                  </a:cubicBezTo>
                  <a:cubicBezTo>
                    <a:pt x="282" y="2511"/>
                    <a:pt x="336" y="2631"/>
                    <a:pt x="336" y="2900"/>
                  </a:cubicBezTo>
                  <a:cubicBezTo>
                    <a:pt x="336" y="3168"/>
                    <a:pt x="282" y="3290"/>
                    <a:pt x="202" y="3437"/>
                  </a:cubicBezTo>
                  <a:cubicBezTo>
                    <a:pt x="108" y="3625"/>
                    <a:pt x="1" y="3826"/>
                    <a:pt x="1" y="4229"/>
                  </a:cubicBezTo>
                  <a:cubicBezTo>
                    <a:pt x="1" y="4363"/>
                    <a:pt x="108" y="4484"/>
                    <a:pt x="255" y="4484"/>
                  </a:cubicBezTo>
                  <a:cubicBezTo>
                    <a:pt x="390" y="4484"/>
                    <a:pt x="511" y="4363"/>
                    <a:pt x="511" y="4229"/>
                  </a:cubicBezTo>
                  <a:cubicBezTo>
                    <a:pt x="511" y="3961"/>
                    <a:pt x="577" y="3839"/>
                    <a:pt x="658" y="3678"/>
                  </a:cubicBezTo>
                  <a:cubicBezTo>
                    <a:pt x="753" y="3504"/>
                    <a:pt x="860" y="3290"/>
                    <a:pt x="860" y="2900"/>
                  </a:cubicBezTo>
                  <a:cubicBezTo>
                    <a:pt x="860" y="2511"/>
                    <a:pt x="753" y="2296"/>
                    <a:pt x="658" y="2121"/>
                  </a:cubicBezTo>
                  <a:cubicBezTo>
                    <a:pt x="577" y="1974"/>
                    <a:pt x="511" y="1853"/>
                    <a:pt x="511" y="1584"/>
                  </a:cubicBezTo>
                  <a:cubicBezTo>
                    <a:pt x="511" y="1316"/>
                    <a:pt x="577" y="1195"/>
                    <a:pt x="658" y="1034"/>
                  </a:cubicBezTo>
                  <a:cubicBezTo>
                    <a:pt x="753" y="859"/>
                    <a:pt x="860" y="645"/>
                    <a:pt x="860" y="256"/>
                  </a:cubicBezTo>
                  <a:cubicBezTo>
                    <a:pt x="860" y="122"/>
                    <a:pt x="739" y="0"/>
                    <a:pt x="591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6241725" y="1505700"/>
              <a:ext cx="347025" cy="208100"/>
            </a:xfrm>
            <a:custGeom>
              <a:rect b="b" l="l" r="r" t="t"/>
              <a:pathLst>
                <a:path extrusionOk="0" h="8324" w="13881">
                  <a:moveTo>
                    <a:pt x="3183" y="1558"/>
                  </a:moveTo>
                  <a:lnTo>
                    <a:pt x="3183" y="3652"/>
                  </a:lnTo>
                  <a:cubicBezTo>
                    <a:pt x="2283" y="3639"/>
                    <a:pt x="1545" y="2900"/>
                    <a:pt x="1545" y="2002"/>
                  </a:cubicBezTo>
                  <a:cubicBezTo>
                    <a:pt x="1545" y="1853"/>
                    <a:pt x="1572" y="1706"/>
                    <a:pt x="1612" y="1558"/>
                  </a:cubicBezTo>
                  <a:close/>
                  <a:moveTo>
                    <a:pt x="1424" y="1035"/>
                  </a:moveTo>
                  <a:cubicBezTo>
                    <a:pt x="1316" y="1035"/>
                    <a:pt x="1223" y="1102"/>
                    <a:pt x="1182" y="1209"/>
                  </a:cubicBezTo>
                  <a:cubicBezTo>
                    <a:pt x="1089" y="1451"/>
                    <a:pt x="1035" y="1719"/>
                    <a:pt x="1035" y="2002"/>
                  </a:cubicBezTo>
                  <a:cubicBezTo>
                    <a:pt x="1035" y="3196"/>
                    <a:pt x="2014" y="4176"/>
                    <a:pt x="3209" y="4176"/>
                  </a:cubicBezTo>
                  <a:lnTo>
                    <a:pt x="3451" y="4176"/>
                  </a:lnTo>
                  <a:cubicBezTo>
                    <a:pt x="3585" y="4176"/>
                    <a:pt x="3706" y="4055"/>
                    <a:pt x="3706" y="3921"/>
                  </a:cubicBezTo>
                  <a:lnTo>
                    <a:pt x="3706" y="1303"/>
                  </a:lnTo>
                  <a:cubicBezTo>
                    <a:pt x="3706" y="1155"/>
                    <a:pt x="3585" y="1035"/>
                    <a:pt x="3451" y="1035"/>
                  </a:cubicBezTo>
                  <a:close/>
                  <a:moveTo>
                    <a:pt x="13358" y="525"/>
                  </a:moveTo>
                  <a:lnTo>
                    <a:pt x="13358" y="7035"/>
                  </a:lnTo>
                  <a:cubicBezTo>
                    <a:pt x="13358" y="7464"/>
                    <a:pt x="13009" y="7801"/>
                    <a:pt x="12579" y="7801"/>
                  </a:cubicBezTo>
                  <a:lnTo>
                    <a:pt x="4484" y="7801"/>
                  </a:lnTo>
                  <a:cubicBezTo>
                    <a:pt x="4055" y="7801"/>
                    <a:pt x="3706" y="7464"/>
                    <a:pt x="3706" y="7035"/>
                  </a:cubicBezTo>
                  <a:lnTo>
                    <a:pt x="3706" y="4955"/>
                  </a:lnTo>
                  <a:cubicBezTo>
                    <a:pt x="3706" y="4807"/>
                    <a:pt x="3585" y="4686"/>
                    <a:pt x="3451" y="4686"/>
                  </a:cubicBezTo>
                  <a:lnTo>
                    <a:pt x="3209" y="4686"/>
                  </a:lnTo>
                  <a:cubicBezTo>
                    <a:pt x="1719" y="4686"/>
                    <a:pt x="511" y="3478"/>
                    <a:pt x="511" y="2002"/>
                  </a:cubicBezTo>
                  <a:cubicBezTo>
                    <a:pt x="511" y="1465"/>
                    <a:pt x="672" y="967"/>
                    <a:pt x="954" y="525"/>
                  </a:cubicBezTo>
                  <a:close/>
                  <a:moveTo>
                    <a:pt x="820" y="1"/>
                  </a:moveTo>
                  <a:cubicBezTo>
                    <a:pt x="739" y="1"/>
                    <a:pt x="659" y="42"/>
                    <a:pt x="618" y="108"/>
                  </a:cubicBezTo>
                  <a:cubicBezTo>
                    <a:pt x="215" y="659"/>
                    <a:pt x="1" y="1316"/>
                    <a:pt x="1" y="2002"/>
                  </a:cubicBezTo>
                  <a:cubicBezTo>
                    <a:pt x="1" y="3759"/>
                    <a:pt x="1424" y="5196"/>
                    <a:pt x="3183" y="5209"/>
                  </a:cubicBezTo>
                  <a:lnTo>
                    <a:pt x="3183" y="7035"/>
                  </a:lnTo>
                  <a:cubicBezTo>
                    <a:pt x="3183" y="7747"/>
                    <a:pt x="3773" y="8324"/>
                    <a:pt x="4484" y="8324"/>
                  </a:cubicBezTo>
                  <a:lnTo>
                    <a:pt x="12579" y="8324"/>
                  </a:lnTo>
                  <a:cubicBezTo>
                    <a:pt x="13304" y="8324"/>
                    <a:pt x="13881" y="7747"/>
                    <a:pt x="13881" y="7035"/>
                  </a:cubicBezTo>
                  <a:lnTo>
                    <a:pt x="13881" y="269"/>
                  </a:lnTo>
                  <a:cubicBezTo>
                    <a:pt x="13881" y="122"/>
                    <a:pt x="13761" y="1"/>
                    <a:pt x="13612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6541075" y="1566125"/>
              <a:ext cx="13125" cy="113125"/>
            </a:xfrm>
            <a:custGeom>
              <a:rect b="b" l="l" r="r" t="t"/>
              <a:pathLst>
                <a:path extrusionOk="0" h="4525" w="525">
                  <a:moveTo>
                    <a:pt x="269" y="0"/>
                  </a:moveTo>
                  <a:cubicBezTo>
                    <a:pt x="122" y="0"/>
                    <a:pt x="1" y="121"/>
                    <a:pt x="1" y="256"/>
                  </a:cubicBezTo>
                  <a:lnTo>
                    <a:pt x="1" y="4269"/>
                  </a:lnTo>
                  <a:cubicBezTo>
                    <a:pt x="1" y="4417"/>
                    <a:pt x="122" y="4524"/>
                    <a:pt x="269" y="4524"/>
                  </a:cubicBezTo>
                  <a:cubicBezTo>
                    <a:pt x="403" y="4524"/>
                    <a:pt x="525" y="4417"/>
                    <a:pt x="525" y="4269"/>
                  </a:cubicBezTo>
                  <a:lnTo>
                    <a:pt x="525" y="256"/>
                  </a:lnTo>
                  <a:cubicBezTo>
                    <a:pt x="525" y="121"/>
                    <a:pt x="403" y="0"/>
                    <a:pt x="269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6541075" y="1505700"/>
              <a:ext cx="13125" cy="47675"/>
            </a:xfrm>
            <a:custGeom>
              <a:rect b="b" l="l" r="r" t="t"/>
              <a:pathLst>
                <a:path extrusionOk="0" h="1907" w="525">
                  <a:moveTo>
                    <a:pt x="269" y="1"/>
                  </a:moveTo>
                  <a:cubicBezTo>
                    <a:pt x="122" y="1"/>
                    <a:pt x="1" y="122"/>
                    <a:pt x="1" y="269"/>
                  </a:cubicBezTo>
                  <a:lnTo>
                    <a:pt x="1" y="1639"/>
                  </a:lnTo>
                  <a:cubicBezTo>
                    <a:pt x="1" y="1787"/>
                    <a:pt x="122" y="1907"/>
                    <a:pt x="269" y="1907"/>
                  </a:cubicBezTo>
                  <a:cubicBezTo>
                    <a:pt x="403" y="1907"/>
                    <a:pt x="525" y="1787"/>
                    <a:pt x="525" y="1639"/>
                  </a:cubicBezTo>
                  <a:lnTo>
                    <a:pt x="525" y="269"/>
                  </a:lnTo>
                  <a:cubicBezTo>
                    <a:pt x="525" y="122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6271250" y="1726600"/>
              <a:ext cx="367850" cy="43250"/>
            </a:xfrm>
            <a:custGeom>
              <a:rect b="b" l="l" r="r" t="t"/>
              <a:pathLst>
                <a:path extrusionOk="0" h="1730" w="14714">
                  <a:moveTo>
                    <a:pt x="288" y="1"/>
                  </a:moveTo>
                  <a:cubicBezTo>
                    <a:pt x="264" y="1"/>
                    <a:pt x="239" y="4"/>
                    <a:pt x="216" y="12"/>
                  </a:cubicBezTo>
                  <a:cubicBezTo>
                    <a:pt x="81" y="51"/>
                    <a:pt x="1" y="200"/>
                    <a:pt x="42" y="334"/>
                  </a:cubicBezTo>
                  <a:lnTo>
                    <a:pt x="243" y="1045"/>
                  </a:lnTo>
                  <a:cubicBezTo>
                    <a:pt x="350" y="1435"/>
                    <a:pt x="753" y="1730"/>
                    <a:pt x="1143" y="1730"/>
                  </a:cubicBezTo>
                  <a:lnTo>
                    <a:pt x="13559" y="1730"/>
                  </a:lnTo>
                  <a:cubicBezTo>
                    <a:pt x="13962" y="1730"/>
                    <a:pt x="14352" y="1435"/>
                    <a:pt x="14472" y="1045"/>
                  </a:cubicBezTo>
                  <a:lnTo>
                    <a:pt x="14674" y="334"/>
                  </a:lnTo>
                  <a:cubicBezTo>
                    <a:pt x="14713" y="200"/>
                    <a:pt x="14633" y="51"/>
                    <a:pt x="14486" y="12"/>
                  </a:cubicBezTo>
                  <a:cubicBezTo>
                    <a:pt x="14462" y="4"/>
                    <a:pt x="14438" y="1"/>
                    <a:pt x="14415" y="1"/>
                  </a:cubicBezTo>
                  <a:cubicBezTo>
                    <a:pt x="14307" y="1"/>
                    <a:pt x="14210" y="75"/>
                    <a:pt x="14176" y="186"/>
                  </a:cubicBezTo>
                  <a:lnTo>
                    <a:pt x="13976" y="898"/>
                  </a:lnTo>
                  <a:cubicBezTo>
                    <a:pt x="13922" y="1059"/>
                    <a:pt x="13720" y="1206"/>
                    <a:pt x="13559" y="1206"/>
                  </a:cubicBezTo>
                  <a:lnTo>
                    <a:pt x="1143" y="1206"/>
                  </a:lnTo>
                  <a:cubicBezTo>
                    <a:pt x="981" y="1206"/>
                    <a:pt x="780" y="1059"/>
                    <a:pt x="740" y="898"/>
                  </a:cubicBezTo>
                  <a:lnTo>
                    <a:pt x="538" y="186"/>
                  </a:lnTo>
                  <a:cubicBezTo>
                    <a:pt x="505" y="75"/>
                    <a:pt x="399" y="1"/>
                    <a:pt x="28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6263200" y="1726875"/>
              <a:ext cx="383625" cy="12775"/>
            </a:xfrm>
            <a:custGeom>
              <a:rect b="b" l="l" r="r" t="t"/>
              <a:pathLst>
                <a:path extrusionOk="0" h="511" w="15345">
                  <a:moveTo>
                    <a:pt x="256" y="1"/>
                  </a:moveTo>
                  <a:cubicBezTo>
                    <a:pt x="122" y="1"/>
                    <a:pt x="1" y="108"/>
                    <a:pt x="1" y="255"/>
                  </a:cubicBezTo>
                  <a:cubicBezTo>
                    <a:pt x="1" y="389"/>
                    <a:pt x="122" y="511"/>
                    <a:pt x="256" y="511"/>
                  </a:cubicBezTo>
                  <a:lnTo>
                    <a:pt x="15089" y="511"/>
                  </a:lnTo>
                  <a:cubicBezTo>
                    <a:pt x="15223" y="511"/>
                    <a:pt x="15345" y="389"/>
                    <a:pt x="15345" y="255"/>
                  </a:cubicBezTo>
                  <a:cubicBezTo>
                    <a:pt x="15345" y="108"/>
                    <a:pt x="15223" y="1"/>
                    <a:pt x="1508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24"/>
          <p:cNvGrpSpPr/>
          <p:nvPr/>
        </p:nvGrpSpPr>
        <p:grpSpPr>
          <a:xfrm>
            <a:off x="7524746" y="1116157"/>
            <a:ext cx="405425" cy="371525"/>
            <a:chOff x="7735800" y="1389600"/>
            <a:chExt cx="405425" cy="371525"/>
          </a:xfrm>
        </p:grpSpPr>
        <p:sp>
          <p:nvSpPr>
            <p:cNvPr id="265" name="Google Shape;265;p24"/>
            <p:cNvSpPr/>
            <p:nvPr/>
          </p:nvSpPr>
          <p:spPr>
            <a:xfrm>
              <a:off x="7735800" y="1718150"/>
              <a:ext cx="405425" cy="42975"/>
            </a:xfrm>
            <a:custGeom>
              <a:rect b="b" l="l" r="r" t="t"/>
              <a:pathLst>
                <a:path extrusionOk="0" h="1719" w="16217">
                  <a:moveTo>
                    <a:pt x="15264" y="511"/>
                  </a:moveTo>
                  <a:lnTo>
                    <a:pt x="15156" y="899"/>
                  </a:lnTo>
                  <a:cubicBezTo>
                    <a:pt x="15116" y="1061"/>
                    <a:pt x="14915" y="1209"/>
                    <a:pt x="14740" y="1209"/>
                  </a:cubicBezTo>
                  <a:lnTo>
                    <a:pt x="1477" y="1209"/>
                  </a:lnTo>
                  <a:cubicBezTo>
                    <a:pt x="1303" y="1209"/>
                    <a:pt x="1101" y="1061"/>
                    <a:pt x="1061" y="899"/>
                  </a:cubicBezTo>
                  <a:lnTo>
                    <a:pt x="954" y="511"/>
                  </a:lnTo>
                  <a:close/>
                  <a:moveTo>
                    <a:pt x="269" y="1"/>
                  </a:moveTo>
                  <a:cubicBezTo>
                    <a:pt x="122" y="1"/>
                    <a:pt x="0" y="108"/>
                    <a:pt x="0" y="255"/>
                  </a:cubicBezTo>
                  <a:cubicBezTo>
                    <a:pt x="0" y="403"/>
                    <a:pt x="122" y="511"/>
                    <a:pt x="269" y="511"/>
                  </a:cubicBezTo>
                  <a:lnTo>
                    <a:pt x="417" y="511"/>
                  </a:lnTo>
                  <a:lnTo>
                    <a:pt x="564" y="1034"/>
                  </a:lnTo>
                  <a:cubicBezTo>
                    <a:pt x="672" y="1424"/>
                    <a:pt x="1074" y="1719"/>
                    <a:pt x="1477" y="1719"/>
                  </a:cubicBezTo>
                  <a:lnTo>
                    <a:pt x="14740" y="1719"/>
                  </a:lnTo>
                  <a:cubicBezTo>
                    <a:pt x="15143" y="1719"/>
                    <a:pt x="15545" y="1424"/>
                    <a:pt x="15653" y="1034"/>
                  </a:cubicBezTo>
                  <a:lnTo>
                    <a:pt x="15801" y="511"/>
                  </a:lnTo>
                  <a:lnTo>
                    <a:pt x="15948" y="511"/>
                  </a:lnTo>
                  <a:cubicBezTo>
                    <a:pt x="16096" y="511"/>
                    <a:pt x="16216" y="403"/>
                    <a:pt x="16216" y="255"/>
                  </a:cubicBezTo>
                  <a:cubicBezTo>
                    <a:pt x="16216" y="108"/>
                    <a:pt x="16096" y="1"/>
                    <a:pt x="1594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7748900" y="1514425"/>
              <a:ext cx="312800" cy="190650"/>
            </a:xfrm>
            <a:custGeom>
              <a:rect b="b" l="l" r="r" t="t"/>
              <a:pathLst>
                <a:path extrusionOk="0" h="7626" w="12512">
                  <a:moveTo>
                    <a:pt x="11975" y="525"/>
                  </a:moveTo>
                  <a:cubicBezTo>
                    <a:pt x="11921" y="1438"/>
                    <a:pt x="11545" y="2297"/>
                    <a:pt x="11142" y="3196"/>
                  </a:cubicBezTo>
                  <a:cubicBezTo>
                    <a:pt x="10713" y="4189"/>
                    <a:pt x="10269" y="5209"/>
                    <a:pt x="10269" y="6337"/>
                  </a:cubicBezTo>
                  <a:cubicBezTo>
                    <a:pt x="10269" y="6766"/>
                    <a:pt x="9920" y="7115"/>
                    <a:pt x="9491" y="7115"/>
                  </a:cubicBezTo>
                  <a:lnTo>
                    <a:pt x="5692" y="7115"/>
                  </a:lnTo>
                  <a:cubicBezTo>
                    <a:pt x="5263" y="7115"/>
                    <a:pt x="4914" y="6766"/>
                    <a:pt x="4914" y="6337"/>
                  </a:cubicBezTo>
                  <a:cubicBezTo>
                    <a:pt x="4914" y="5424"/>
                    <a:pt x="4618" y="4579"/>
                    <a:pt x="4323" y="3867"/>
                  </a:cubicBezTo>
                  <a:cubicBezTo>
                    <a:pt x="4282" y="3773"/>
                    <a:pt x="4189" y="3706"/>
                    <a:pt x="4081" y="3706"/>
                  </a:cubicBezTo>
                  <a:lnTo>
                    <a:pt x="3450" y="3706"/>
                  </a:lnTo>
                  <a:cubicBezTo>
                    <a:pt x="1826" y="3706"/>
                    <a:pt x="511" y="2390"/>
                    <a:pt x="511" y="779"/>
                  </a:cubicBezTo>
                  <a:lnTo>
                    <a:pt x="511" y="525"/>
                  </a:lnTo>
                  <a:lnTo>
                    <a:pt x="10605" y="525"/>
                  </a:lnTo>
                  <a:cubicBezTo>
                    <a:pt x="10578" y="860"/>
                    <a:pt x="10511" y="1223"/>
                    <a:pt x="10391" y="1612"/>
                  </a:cubicBezTo>
                  <a:cubicBezTo>
                    <a:pt x="10350" y="1746"/>
                    <a:pt x="10430" y="1894"/>
                    <a:pt x="10565" y="1934"/>
                  </a:cubicBezTo>
                  <a:lnTo>
                    <a:pt x="10645" y="1934"/>
                  </a:lnTo>
                  <a:cubicBezTo>
                    <a:pt x="10752" y="1934"/>
                    <a:pt x="10860" y="1867"/>
                    <a:pt x="10887" y="1760"/>
                  </a:cubicBezTo>
                  <a:cubicBezTo>
                    <a:pt x="11021" y="1316"/>
                    <a:pt x="11101" y="914"/>
                    <a:pt x="11115" y="525"/>
                  </a:cubicBezTo>
                  <a:close/>
                  <a:moveTo>
                    <a:pt x="255" y="1"/>
                  </a:moveTo>
                  <a:cubicBezTo>
                    <a:pt x="108" y="1"/>
                    <a:pt x="1" y="122"/>
                    <a:pt x="1" y="256"/>
                  </a:cubicBezTo>
                  <a:lnTo>
                    <a:pt x="1" y="779"/>
                  </a:lnTo>
                  <a:cubicBezTo>
                    <a:pt x="1" y="2673"/>
                    <a:pt x="1544" y="4230"/>
                    <a:pt x="3450" y="4230"/>
                  </a:cubicBezTo>
                  <a:lnTo>
                    <a:pt x="3920" y="4230"/>
                  </a:lnTo>
                  <a:cubicBezTo>
                    <a:pt x="4175" y="4874"/>
                    <a:pt x="4404" y="5572"/>
                    <a:pt x="4404" y="6337"/>
                  </a:cubicBezTo>
                  <a:cubicBezTo>
                    <a:pt x="4404" y="7049"/>
                    <a:pt x="4980" y="7626"/>
                    <a:pt x="5692" y="7626"/>
                  </a:cubicBezTo>
                  <a:lnTo>
                    <a:pt x="9491" y="7626"/>
                  </a:lnTo>
                  <a:cubicBezTo>
                    <a:pt x="10203" y="7626"/>
                    <a:pt x="10779" y="7049"/>
                    <a:pt x="10779" y="6337"/>
                  </a:cubicBezTo>
                  <a:cubicBezTo>
                    <a:pt x="10779" y="5317"/>
                    <a:pt x="11196" y="4391"/>
                    <a:pt x="11626" y="3398"/>
                  </a:cubicBezTo>
                  <a:cubicBezTo>
                    <a:pt x="12055" y="2417"/>
                    <a:pt x="12512" y="1397"/>
                    <a:pt x="12512" y="256"/>
                  </a:cubicBezTo>
                  <a:cubicBezTo>
                    <a:pt x="12512" y="122"/>
                    <a:pt x="12390" y="1"/>
                    <a:pt x="12243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7776075" y="1540300"/>
              <a:ext cx="70500" cy="54025"/>
            </a:xfrm>
            <a:custGeom>
              <a:rect b="b" l="l" r="r" t="t"/>
              <a:pathLst>
                <a:path extrusionOk="0" h="2161" w="2820">
                  <a:moveTo>
                    <a:pt x="1772" y="523"/>
                  </a:moveTo>
                  <a:cubicBezTo>
                    <a:pt x="1880" y="899"/>
                    <a:pt x="2014" y="1275"/>
                    <a:pt x="2162" y="1624"/>
                  </a:cubicBezTo>
                  <a:cubicBezTo>
                    <a:pt x="1477" y="1557"/>
                    <a:pt x="900" y="1128"/>
                    <a:pt x="632" y="523"/>
                  </a:cubicBezTo>
                  <a:close/>
                  <a:moveTo>
                    <a:pt x="269" y="0"/>
                  </a:moveTo>
                  <a:cubicBezTo>
                    <a:pt x="188" y="0"/>
                    <a:pt x="108" y="40"/>
                    <a:pt x="68" y="93"/>
                  </a:cubicBezTo>
                  <a:cubicBezTo>
                    <a:pt x="14" y="161"/>
                    <a:pt x="0" y="242"/>
                    <a:pt x="14" y="322"/>
                  </a:cubicBezTo>
                  <a:cubicBezTo>
                    <a:pt x="283" y="1396"/>
                    <a:pt x="1249" y="2161"/>
                    <a:pt x="2363" y="2161"/>
                  </a:cubicBezTo>
                  <a:lnTo>
                    <a:pt x="2551" y="2161"/>
                  </a:lnTo>
                  <a:cubicBezTo>
                    <a:pt x="2645" y="2161"/>
                    <a:pt x="2726" y="2107"/>
                    <a:pt x="2766" y="2040"/>
                  </a:cubicBezTo>
                  <a:cubicBezTo>
                    <a:pt x="2819" y="1960"/>
                    <a:pt x="2819" y="1879"/>
                    <a:pt x="2792" y="1799"/>
                  </a:cubicBezTo>
                  <a:cubicBezTo>
                    <a:pt x="2578" y="1289"/>
                    <a:pt x="2350" y="752"/>
                    <a:pt x="2229" y="201"/>
                  </a:cubicBezTo>
                  <a:cubicBezTo>
                    <a:pt x="2202" y="81"/>
                    <a:pt x="2094" y="0"/>
                    <a:pt x="1974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7971075" y="1575875"/>
              <a:ext cx="41625" cy="94975"/>
            </a:xfrm>
            <a:custGeom>
              <a:rect b="b" l="l" r="r" t="t"/>
              <a:pathLst>
                <a:path extrusionOk="0" h="3799" w="1665">
                  <a:moveTo>
                    <a:pt x="1365" y="0"/>
                  </a:moveTo>
                  <a:cubicBezTo>
                    <a:pt x="1264" y="0"/>
                    <a:pt x="1167" y="63"/>
                    <a:pt x="1128" y="161"/>
                  </a:cubicBezTo>
                  <a:cubicBezTo>
                    <a:pt x="1047" y="349"/>
                    <a:pt x="967" y="550"/>
                    <a:pt x="886" y="738"/>
                  </a:cubicBezTo>
                  <a:cubicBezTo>
                    <a:pt x="496" y="1611"/>
                    <a:pt x="94" y="2524"/>
                    <a:pt x="13" y="3517"/>
                  </a:cubicBezTo>
                  <a:cubicBezTo>
                    <a:pt x="0" y="3651"/>
                    <a:pt x="107" y="3785"/>
                    <a:pt x="255" y="3785"/>
                  </a:cubicBezTo>
                  <a:cubicBezTo>
                    <a:pt x="255" y="3798"/>
                    <a:pt x="269" y="3798"/>
                    <a:pt x="269" y="3798"/>
                  </a:cubicBezTo>
                  <a:cubicBezTo>
                    <a:pt x="403" y="3798"/>
                    <a:pt x="523" y="3691"/>
                    <a:pt x="523" y="3557"/>
                  </a:cubicBezTo>
                  <a:cubicBezTo>
                    <a:pt x="604" y="2658"/>
                    <a:pt x="967" y="1826"/>
                    <a:pt x="1355" y="940"/>
                  </a:cubicBezTo>
                  <a:cubicBezTo>
                    <a:pt x="1436" y="752"/>
                    <a:pt x="1530" y="550"/>
                    <a:pt x="1611" y="362"/>
                  </a:cubicBezTo>
                  <a:cubicBezTo>
                    <a:pt x="1665" y="228"/>
                    <a:pt x="1597" y="80"/>
                    <a:pt x="1477" y="27"/>
                  </a:cubicBezTo>
                  <a:cubicBezTo>
                    <a:pt x="1441" y="9"/>
                    <a:pt x="1403" y="0"/>
                    <a:pt x="136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7901925" y="1389600"/>
              <a:ext cx="21500" cy="111775"/>
            </a:xfrm>
            <a:custGeom>
              <a:rect b="b" l="l" r="r" t="t"/>
              <a:pathLst>
                <a:path extrusionOk="0" h="4471" w="860">
                  <a:moveTo>
                    <a:pt x="604" y="0"/>
                  </a:moveTo>
                  <a:cubicBezTo>
                    <a:pt x="457" y="0"/>
                    <a:pt x="350" y="108"/>
                    <a:pt x="350" y="256"/>
                  </a:cubicBezTo>
                  <a:cubicBezTo>
                    <a:pt x="350" y="524"/>
                    <a:pt x="282" y="645"/>
                    <a:pt x="202" y="793"/>
                  </a:cubicBezTo>
                  <a:cubicBezTo>
                    <a:pt x="108" y="981"/>
                    <a:pt x="1" y="1181"/>
                    <a:pt x="1" y="1571"/>
                  </a:cubicBezTo>
                  <a:cubicBezTo>
                    <a:pt x="1" y="1974"/>
                    <a:pt x="108" y="2175"/>
                    <a:pt x="202" y="2350"/>
                  </a:cubicBezTo>
                  <a:cubicBezTo>
                    <a:pt x="282" y="2511"/>
                    <a:pt x="350" y="2631"/>
                    <a:pt x="350" y="2900"/>
                  </a:cubicBezTo>
                  <a:cubicBezTo>
                    <a:pt x="350" y="3168"/>
                    <a:pt x="282" y="3290"/>
                    <a:pt x="202" y="3437"/>
                  </a:cubicBezTo>
                  <a:cubicBezTo>
                    <a:pt x="108" y="3625"/>
                    <a:pt x="1" y="3827"/>
                    <a:pt x="1" y="4215"/>
                  </a:cubicBezTo>
                  <a:cubicBezTo>
                    <a:pt x="1" y="4363"/>
                    <a:pt x="108" y="4471"/>
                    <a:pt x="255" y="4471"/>
                  </a:cubicBezTo>
                  <a:cubicBezTo>
                    <a:pt x="404" y="4471"/>
                    <a:pt x="511" y="4363"/>
                    <a:pt x="511" y="4215"/>
                  </a:cubicBezTo>
                  <a:cubicBezTo>
                    <a:pt x="511" y="3947"/>
                    <a:pt x="577" y="3827"/>
                    <a:pt x="658" y="3678"/>
                  </a:cubicBezTo>
                  <a:cubicBezTo>
                    <a:pt x="753" y="3490"/>
                    <a:pt x="860" y="3290"/>
                    <a:pt x="860" y="2900"/>
                  </a:cubicBezTo>
                  <a:cubicBezTo>
                    <a:pt x="860" y="2497"/>
                    <a:pt x="753" y="2296"/>
                    <a:pt x="658" y="2121"/>
                  </a:cubicBezTo>
                  <a:cubicBezTo>
                    <a:pt x="577" y="1960"/>
                    <a:pt x="511" y="1840"/>
                    <a:pt x="511" y="1571"/>
                  </a:cubicBezTo>
                  <a:cubicBezTo>
                    <a:pt x="511" y="1303"/>
                    <a:pt x="577" y="1181"/>
                    <a:pt x="658" y="1034"/>
                  </a:cubicBezTo>
                  <a:cubicBezTo>
                    <a:pt x="753" y="846"/>
                    <a:pt x="860" y="645"/>
                    <a:pt x="860" y="256"/>
                  </a:cubicBezTo>
                  <a:cubicBezTo>
                    <a:pt x="860" y="108"/>
                    <a:pt x="739" y="0"/>
                    <a:pt x="604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7953625" y="1389600"/>
              <a:ext cx="21500" cy="111775"/>
            </a:xfrm>
            <a:custGeom>
              <a:rect b="b" l="l" r="r" t="t"/>
              <a:pathLst>
                <a:path extrusionOk="0" h="4471" w="860">
                  <a:moveTo>
                    <a:pt x="604" y="0"/>
                  </a:moveTo>
                  <a:cubicBezTo>
                    <a:pt x="456" y="0"/>
                    <a:pt x="349" y="108"/>
                    <a:pt x="349" y="256"/>
                  </a:cubicBezTo>
                  <a:cubicBezTo>
                    <a:pt x="349" y="524"/>
                    <a:pt x="281" y="645"/>
                    <a:pt x="201" y="793"/>
                  </a:cubicBezTo>
                  <a:cubicBezTo>
                    <a:pt x="107" y="981"/>
                    <a:pt x="0" y="1181"/>
                    <a:pt x="0" y="1571"/>
                  </a:cubicBezTo>
                  <a:cubicBezTo>
                    <a:pt x="0" y="1974"/>
                    <a:pt x="107" y="2175"/>
                    <a:pt x="201" y="2350"/>
                  </a:cubicBezTo>
                  <a:cubicBezTo>
                    <a:pt x="281" y="2511"/>
                    <a:pt x="349" y="2631"/>
                    <a:pt x="349" y="2900"/>
                  </a:cubicBezTo>
                  <a:cubicBezTo>
                    <a:pt x="349" y="3168"/>
                    <a:pt x="281" y="3290"/>
                    <a:pt x="201" y="3437"/>
                  </a:cubicBezTo>
                  <a:cubicBezTo>
                    <a:pt x="107" y="3625"/>
                    <a:pt x="0" y="3827"/>
                    <a:pt x="0" y="4215"/>
                  </a:cubicBezTo>
                  <a:cubicBezTo>
                    <a:pt x="0" y="4363"/>
                    <a:pt x="120" y="4471"/>
                    <a:pt x="255" y="4471"/>
                  </a:cubicBezTo>
                  <a:cubicBezTo>
                    <a:pt x="403" y="4471"/>
                    <a:pt x="523" y="4363"/>
                    <a:pt x="523" y="4215"/>
                  </a:cubicBezTo>
                  <a:cubicBezTo>
                    <a:pt x="523" y="3947"/>
                    <a:pt x="577" y="3827"/>
                    <a:pt x="657" y="3678"/>
                  </a:cubicBezTo>
                  <a:cubicBezTo>
                    <a:pt x="752" y="3490"/>
                    <a:pt x="859" y="3290"/>
                    <a:pt x="859" y="2900"/>
                  </a:cubicBezTo>
                  <a:cubicBezTo>
                    <a:pt x="859" y="2497"/>
                    <a:pt x="752" y="2296"/>
                    <a:pt x="657" y="2121"/>
                  </a:cubicBezTo>
                  <a:cubicBezTo>
                    <a:pt x="577" y="1960"/>
                    <a:pt x="523" y="1840"/>
                    <a:pt x="523" y="1571"/>
                  </a:cubicBezTo>
                  <a:cubicBezTo>
                    <a:pt x="523" y="1303"/>
                    <a:pt x="577" y="1181"/>
                    <a:pt x="657" y="1034"/>
                  </a:cubicBezTo>
                  <a:cubicBezTo>
                    <a:pt x="752" y="846"/>
                    <a:pt x="859" y="645"/>
                    <a:pt x="859" y="256"/>
                  </a:cubicBezTo>
                  <a:cubicBezTo>
                    <a:pt x="859" y="108"/>
                    <a:pt x="752" y="0"/>
                    <a:pt x="604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24"/>
          <p:cNvGrpSpPr/>
          <p:nvPr/>
        </p:nvGrpSpPr>
        <p:grpSpPr>
          <a:xfrm>
            <a:off x="6564033" y="1092020"/>
            <a:ext cx="353068" cy="435295"/>
            <a:chOff x="7041125" y="1376525"/>
            <a:chExt cx="322525" cy="397675"/>
          </a:xfrm>
        </p:grpSpPr>
        <p:sp>
          <p:nvSpPr>
            <p:cNvPr id="272" name="Google Shape;272;p24"/>
            <p:cNvSpPr/>
            <p:nvPr/>
          </p:nvSpPr>
          <p:spPr>
            <a:xfrm>
              <a:off x="7204225" y="1376525"/>
              <a:ext cx="21500" cy="78875"/>
            </a:xfrm>
            <a:custGeom>
              <a:rect b="b" l="l" r="r" t="t"/>
              <a:pathLst>
                <a:path extrusionOk="0" h="3155" w="860">
                  <a:moveTo>
                    <a:pt x="256" y="0"/>
                  </a:moveTo>
                  <a:cubicBezTo>
                    <a:pt x="108" y="0"/>
                    <a:pt x="0" y="108"/>
                    <a:pt x="0" y="255"/>
                  </a:cubicBezTo>
                  <a:cubicBezTo>
                    <a:pt x="0" y="645"/>
                    <a:pt x="108" y="859"/>
                    <a:pt x="202" y="1033"/>
                  </a:cubicBezTo>
                  <a:cubicBezTo>
                    <a:pt x="283" y="1194"/>
                    <a:pt x="336" y="1316"/>
                    <a:pt x="336" y="1584"/>
                  </a:cubicBezTo>
                  <a:cubicBezTo>
                    <a:pt x="336" y="1839"/>
                    <a:pt x="283" y="1960"/>
                    <a:pt x="202" y="2121"/>
                  </a:cubicBezTo>
                  <a:cubicBezTo>
                    <a:pt x="108" y="2295"/>
                    <a:pt x="0" y="2510"/>
                    <a:pt x="0" y="2900"/>
                  </a:cubicBezTo>
                  <a:cubicBezTo>
                    <a:pt x="0" y="3047"/>
                    <a:pt x="108" y="3154"/>
                    <a:pt x="256" y="3154"/>
                  </a:cubicBezTo>
                  <a:cubicBezTo>
                    <a:pt x="390" y="3154"/>
                    <a:pt x="510" y="3047"/>
                    <a:pt x="510" y="2900"/>
                  </a:cubicBezTo>
                  <a:cubicBezTo>
                    <a:pt x="510" y="2631"/>
                    <a:pt x="578" y="2510"/>
                    <a:pt x="658" y="2363"/>
                  </a:cubicBezTo>
                  <a:cubicBezTo>
                    <a:pt x="752" y="2175"/>
                    <a:pt x="859" y="1973"/>
                    <a:pt x="859" y="1584"/>
                  </a:cubicBezTo>
                  <a:cubicBezTo>
                    <a:pt x="859" y="1181"/>
                    <a:pt x="752" y="980"/>
                    <a:pt x="658" y="792"/>
                  </a:cubicBezTo>
                  <a:cubicBezTo>
                    <a:pt x="578" y="645"/>
                    <a:pt x="510" y="523"/>
                    <a:pt x="510" y="255"/>
                  </a:cubicBezTo>
                  <a:cubicBezTo>
                    <a:pt x="510" y="108"/>
                    <a:pt x="390" y="0"/>
                    <a:pt x="256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7255900" y="1376525"/>
              <a:ext cx="21500" cy="78875"/>
            </a:xfrm>
            <a:custGeom>
              <a:rect b="b" l="l" r="r" t="t"/>
              <a:pathLst>
                <a:path extrusionOk="0" h="3155" w="860">
                  <a:moveTo>
                    <a:pt x="256" y="0"/>
                  </a:moveTo>
                  <a:cubicBezTo>
                    <a:pt x="108" y="0"/>
                    <a:pt x="0" y="108"/>
                    <a:pt x="0" y="255"/>
                  </a:cubicBezTo>
                  <a:cubicBezTo>
                    <a:pt x="0" y="645"/>
                    <a:pt x="108" y="859"/>
                    <a:pt x="202" y="1033"/>
                  </a:cubicBezTo>
                  <a:cubicBezTo>
                    <a:pt x="283" y="1194"/>
                    <a:pt x="337" y="1316"/>
                    <a:pt x="337" y="1584"/>
                  </a:cubicBezTo>
                  <a:cubicBezTo>
                    <a:pt x="337" y="1839"/>
                    <a:pt x="283" y="1960"/>
                    <a:pt x="202" y="2121"/>
                  </a:cubicBezTo>
                  <a:cubicBezTo>
                    <a:pt x="108" y="2295"/>
                    <a:pt x="0" y="2510"/>
                    <a:pt x="0" y="2900"/>
                  </a:cubicBezTo>
                  <a:cubicBezTo>
                    <a:pt x="0" y="3047"/>
                    <a:pt x="108" y="3154"/>
                    <a:pt x="256" y="3154"/>
                  </a:cubicBezTo>
                  <a:cubicBezTo>
                    <a:pt x="403" y="3154"/>
                    <a:pt x="511" y="3047"/>
                    <a:pt x="511" y="2900"/>
                  </a:cubicBezTo>
                  <a:cubicBezTo>
                    <a:pt x="511" y="2631"/>
                    <a:pt x="578" y="2510"/>
                    <a:pt x="659" y="2363"/>
                  </a:cubicBezTo>
                  <a:cubicBezTo>
                    <a:pt x="752" y="2175"/>
                    <a:pt x="860" y="1973"/>
                    <a:pt x="860" y="1584"/>
                  </a:cubicBezTo>
                  <a:cubicBezTo>
                    <a:pt x="860" y="1181"/>
                    <a:pt x="752" y="980"/>
                    <a:pt x="659" y="792"/>
                  </a:cubicBezTo>
                  <a:cubicBezTo>
                    <a:pt x="578" y="645"/>
                    <a:pt x="511" y="523"/>
                    <a:pt x="511" y="255"/>
                  </a:cubicBezTo>
                  <a:cubicBezTo>
                    <a:pt x="511" y="108"/>
                    <a:pt x="403" y="0"/>
                    <a:pt x="256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7041125" y="1468475"/>
              <a:ext cx="322525" cy="305725"/>
            </a:xfrm>
            <a:custGeom>
              <a:rect b="b" l="l" r="r" t="t"/>
              <a:pathLst>
                <a:path extrusionOk="0" h="12229" w="12901">
                  <a:moveTo>
                    <a:pt x="12350" y="510"/>
                  </a:moveTo>
                  <a:lnTo>
                    <a:pt x="11518" y="10054"/>
                  </a:lnTo>
                  <a:cubicBezTo>
                    <a:pt x="11437" y="10967"/>
                    <a:pt x="10619" y="11706"/>
                    <a:pt x="9706" y="11706"/>
                  </a:cubicBezTo>
                  <a:lnTo>
                    <a:pt x="6256" y="11706"/>
                  </a:lnTo>
                  <a:cubicBezTo>
                    <a:pt x="5343" y="11706"/>
                    <a:pt x="4537" y="10967"/>
                    <a:pt x="4457" y="10054"/>
                  </a:cubicBezTo>
                  <a:cubicBezTo>
                    <a:pt x="4444" y="9920"/>
                    <a:pt x="4337" y="9827"/>
                    <a:pt x="4202" y="9827"/>
                  </a:cubicBezTo>
                  <a:lnTo>
                    <a:pt x="3329" y="9827"/>
                  </a:lnTo>
                  <a:cubicBezTo>
                    <a:pt x="2565" y="9827"/>
                    <a:pt x="1840" y="9397"/>
                    <a:pt x="1316" y="8631"/>
                  </a:cubicBezTo>
                  <a:cubicBezTo>
                    <a:pt x="793" y="7880"/>
                    <a:pt x="510" y="6900"/>
                    <a:pt x="510" y="5853"/>
                  </a:cubicBezTo>
                  <a:cubicBezTo>
                    <a:pt x="510" y="4819"/>
                    <a:pt x="793" y="3840"/>
                    <a:pt x="1316" y="3088"/>
                  </a:cubicBezTo>
                  <a:cubicBezTo>
                    <a:pt x="1840" y="2322"/>
                    <a:pt x="2565" y="1893"/>
                    <a:pt x="3329" y="1893"/>
                  </a:cubicBezTo>
                  <a:lnTo>
                    <a:pt x="3451" y="1893"/>
                  </a:lnTo>
                  <a:cubicBezTo>
                    <a:pt x="3517" y="1893"/>
                    <a:pt x="3598" y="1866"/>
                    <a:pt x="3639" y="1812"/>
                  </a:cubicBezTo>
                  <a:cubicBezTo>
                    <a:pt x="3692" y="1758"/>
                    <a:pt x="3719" y="1678"/>
                    <a:pt x="3705" y="1611"/>
                  </a:cubicBezTo>
                  <a:lnTo>
                    <a:pt x="3612" y="510"/>
                  </a:lnTo>
                  <a:close/>
                  <a:moveTo>
                    <a:pt x="3276" y="0"/>
                  </a:moveTo>
                  <a:cubicBezTo>
                    <a:pt x="3263" y="0"/>
                    <a:pt x="3263" y="13"/>
                    <a:pt x="3249" y="13"/>
                  </a:cubicBezTo>
                  <a:lnTo>
                    <a:pt x="3222" y="13"/>
                  </a:lnTo>
                  <a:lnTo>
                    <a:pt x="3222" y="27"/>
                  </a:lnTo>
                  <a:lnTo>
                    <a:pt x="3209" y="27"/>
                  </a:lnTo>
                  <a:cubicBezTo>
                    <a:pt x="3195" y="27"/>
                    <a:pt x="3195" y="27"/>
                    <a:pt x="3195" y="40"/>
                  </a:cubicBezTo>
                  <a:lnTo>
                    <a:pt x="3182" y="40"/>
                  </a:lnTo>
                  <a:cubicBezTo>
                    <a:pt x="3182" y="40"/>
                    <a:pt x="3182" y="54"/>
                    <a:pt x="3168" y="54"/>
                  </a:cubicBezTo>
                  <a:lnTo>
                    <a:pt x="3155" y="54"/>
                  </a:lnTo>
                  <a:lnTo>
                    <a:pt x="3155" y="67"/>
                  </a:lnTo>
                  <a:lnTo>
                    <a:pt x="3141" y="81"/>
                  </a:lnTo>
                  <a:lnTo>
                    <a:pt x="3128" y="94"/>
                  </a:lnTo>
                  <a:lnTo>
                    <a:pt x="3114" y="108"/>
                  </a:lnTo>
                  <a:lnTo>
                    <a:pt x="3114" y="121"/>
                  </a:lnTo>
                  <a:cubicBezTo>
                    <a:pt x="3114" y="121"/>
                    <a:pt x="3102" y="121"/>
                    <a:pt x="3102" y="135"/>
                  </a:cubicBezTo>
                  <a:lnTo>
                    <a:pt x="3102" y="147"/>
                  </a:lnTo>
                  <a:lnTo>
                    <a:pt x="3088" y="147"/>
                  </a:lnTo>
                  <a:lnTo>
                    <a:pt x="3088" y="161"/>
                  </a:lnTo>
                  <a:lnTo>
                    <a:pt x="3088" y="174"/>
                  </a:lnTo>
                  <a:lnTo>
                    <a:pt x="3075" y="188"/>
                  </a:lnTo>
                  <a:lnTo>
                    <a:pt x="3075" y="201"/>
                  </a:lnTo>
                  <a:lnTo>
                    <a:pt x="3075" y="215"/>
                  </a:lnTo>
                  <a:lnTo>
                    <a:pt x="3075" y="228"/>
                  </a:lnTo>
                  <a:lnTo>
                    <a:pt x="3075" y="242"/>
                  </a:lnTo>
                  <a:lnTo>
                    <a:pt x="3075" y="255"/>
                  </a:lnTo>
                  <a:lnTo>
                    <a:pt x="3075" y="269"/>
                  </a:lnTo>
                  <a:lnTo>
                    <a:pt x="3075" y="282"/>
                  </a:lnTo>
                  <a:lnTo>
                    <a:pt x="3168" y="1382"/>
                  </a:lnTo>
                  <a:cubicBezTo>
                    <a:pt x="2282" y="1436"/>
                    <a:pt x="1477" y="1933"/>
                    <a:pt x="886" y="2792"/>
                  </a:cubicBezTo>
                  <a:cubicBezTo>
                    <a:pt x="309" y="3625"/>
                    <a:pt x="0" y="4712"/>
                    <a:pt x="0" y="5853"/>
                  </a:cubicBezTo>
                  <a:cubicBezTo>
                    <a:pt x="0" y="7008"/>
                    <a:pt x="309" y="8094"/>
                    <a:pt x="886" y="8914"/>
                  </a:cubicBezTo>
                  <a:cubicBezTo>
                    <a:pt x="1518" y="9839"/>
                    <a:pt x="2390" y="10337"/>
                    <a:pt x="3329" y="10337"/>
                  </a:cubicBezTo>
                  <a:lnTo>
                    <a:pt x="3974" y="10337"/>
                  </a:lnTo>
                  <a:cubicBezTo>
                    <a:pt x="4188" y="11397"/>
                    <a:pt x="5169" y="12229"/>
                    <a:pt x="6256" y="12229"/>
                  </a:cubicBezTo>
                  <a:lnTo>
                    <a:pt x="9706" y="12229"/>
                  </a:lnTo>
                  <a:cubicBezTo>
                    <a:pt x="10887" y="12229"/>
                    <a:pt x="11921" y="11276"/>
                    <a:pt x="12028" y="10108"/>
                  </a:cubicBezTo>
                  <a:lnTo>
                    <a:pt x="12901" y="282"/>
                  </a:lnTo>
                  <a:lnTo>
                    <a:pt x="12901" y="269"/>
                  </a:lnTo>
                  <a:lnTo>
                    <a:pt x="12901" y="255"/>
                  </a:lnTo>
                  <a:lnTo>
                    <a:pt x="12901" y="242"/>
                  </a:lnTo>
                  <a:lnTo>
                    <a:pt x="12901" y="228"/>
                  </a:lnTo>
                  <a:lnTo>
                    <a:pt x="12901" y="215"/>
                  </a:lnTo>
                  <a:cubicBezTo>
                    <a:pt x="12887" y="215"/>
                    <a:pt x="12887" y="201"/>
                    <a:pt x="12887" y="201"/>
                  </a:cubicBezTo>
                  <a:lnTo>
                    <a:pt x="12887" y="188"/>
                  </a:lnTo>
                  <a:lnTo>
                    <a:pt x="12887" y="174"/>
                  </a:lnTo>
                  <a:lnTo>
                    <a:pt x="12887" y="161"/>
                  </a:lnTo>
                  <a:cubicBezTo>
                    <a:pt x="12874" y="161"/>
                    <a:pt x="12874" y="161"/>
                    <a:pt x="12874" y="147"/>
                  </a:cubicBezTo>
                  <a:cubicBezTo>
                    <a:pt x="12874" y="135"/>
                    <a:pt x="12860" y="135"/>
                    <a:pt x="12860" y="135"/>
                  </a:cubicBezTo>
                  <a:lnTo>
                    <a:pt x="12860" y="121"/>
                  </a:lnTo>
                  <a:lnTo>
                    <a:pt x="12847" y="108"/>
                  </a:lnTo>
                  <a:lnTo>
                    <a:pt x="12847" y="94"/>
                  </a:lnTo>
                  <a:cubicBezTo>
                    <a:pt x="12833" y="94"/>
                    <a:pt x="12833" y="94"/>
                    <a:pt x="12833" y="81"/>
                  </a:cubicBezTo>
                  <a:lnTo>
                    <a:pt x="12820" y="81"/>
                  </a:lnTo>
                  <a:lnTo>
                    <a:pt x="12820" y="67"/>
                  </a:lnTo>
                  <a:cubicBezTo>
                    <a:pt x="12806" y="67"/>
                    <a:pt x="12806" y="67"/>
                    <a:pt x="12806" y="54"/>
                  </a:cubicBezTo>
                  <a:lnTo>
                    <a:pt x="12794" y="54"/>
                  </a:lnTo>
                  <a:lnTo>
                    <a:pt x="12794" y="40"/>
                  </a:lnTo>
                  <a:lnTo>
                    <a:pt x="12767" y="40"/>
                  </a:lnTo>
                  <a:lnTo>
                    <a:pt x="12767" y="27"/>
                  </a:lnTo>
                  <a:lnTo>
                    <a:pt x="12753" y="27"/>
                  </a:lnTo>
                  <a:cubicBezTo>
                    <a:pt x="12740" y="27"/>
                    <a:pt x="12740" y="13"/>
                    <a:pt x="12740" y="13"/>
                  </a:cubicBezTo>
                  <a:lnTo>
                    <a:pt x="12713" y="13"/>
                  </a:lnTo>
                  <a:lnTo>
                    <a:pt x="12699" y="0"/>
                  </a:ln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7066975" y="1528875"/>
              <a:ext cx="83250" cy="172175"/>
            </a:xfrm>
            <a:custGeom>
              <a:rect b="b" l="l" r="r" t="t"/>
              <a:pathLst>
                <a:path extrusionOk="0" h="6887" w="3330">
                  <a:moveTo>
                    <a:pt x="2268" y="511"/>
                  </a:moveTo>
                  <a:lnTo>
                    <a:pt x="2792" y="6376"/>
                  </a:lnTo>
                  <a:lnTo>
                    <a:pt x="2295" y="6376"/>
                  </a:lnTo>
                  <a:cubicBezTo>
                    <a:pt x="1880" y="6376"/>
                    <a:pt x="1463" y="6108"/>
                    <a:pt x="1128" y="5625"/>
                  </a:cubicBezTo>
                  <a:cubicBezTo>
                    <a:pt x="738" y="5048"/>
                    <a:pt x="523" y="4282"/>
                    <a:pt x="523" y="3437"/>
                  </a:cubicBezTo>
                  <a:cubicBezTo>
                    <a:pt x="523" y="2605"/>
                    <a:pt x="738" y="1839"/>
                    <a:pt x="1128" y="1262"/>
                  </a:cubicBezTo>
                  <a:cubicBezTo>
                    <a:pt x="1450" y="792"/>
                    <a:pt x="1866" y="524"/>
                    <a:pt x="2268" y="511"/>
                  </a:cubicBezTo>
                  <a:close/>
                  <a:moveTo>
                    <a:pt x="2295" y="1"/>
                  </a:moveTo>
                  <a:cubicBezTo>
                    <a:pt x="1705" y="1"/>
                    <a:pt x="1141" y="336"/>
                    <a:pt x="698" y="967"/>
                  </a:cubicBezTo>
                  <a:cubicBezTo>
                    <a:pt x="255" y="1624"/>
                    <a:pt x="0" y="2510"/>
                    <a:pt x="0" y="3437"/>
                  </a:cubicBezTo>
                  <a:cubicBezTo>
                    <a:pt x="0" y="4377"/>
                    <a:pt x="255" y="5263"/>
                    <a:pt x="698" y="5920"/>
                  </a:cubicBezTo>
                  <a:cubicBezTo>
                    <a:pt x="1141" y="6551"/>
                    <a:pt x="1705" y="6886"/>
                    <a:pt x="2295" y="6886"/>
                  </a:cubicBezTo>
                  <a:lnTo>
                    <a:pt x="3074" y="6886"/>
                  </a:lnTo>
                  <a:cubicBezTo>
                    <a:pt x="3142" y="6886"/>
                    <a:pt x="3208" y="6860"/>
                    <a:pt x="3262" y="6806"/>
                  </a:cubicBezTo>
                  <a:cubicBezTo>
                    <a:pt x="3315" y="6752"/>
                    <a:pt x="3329" y="6686"/>
                    <a:pt x="3329" y="6605"/>
                  </a:cubicBezTo>
                  <a:lnTo>
                    <a:pt x="2766" y="228"/>
                  </a:lnTo>
                  <a:cubicBezTo>
                    <a:pt x="2752" y="94"/>
                    <a:pt x="2644" y="1"/>
                    <a:pt x="2510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7151200" y="1554700"/>
              <a:ext cx="178900" cy="193675"/>
            </a:xfrm>
            <a:custGeom>
              <a:rect b="b" l="l" r="r" t="t"/>
              <a:pathLst>
                <a:path extrusionOk="0" h="7747" w="7156">
                  <a:moveTo>
                    <a:pt x="269" y="1"/>
                  </a:moveTo>
                  <a:cubicBezTo>
                    <a:pt x="202" y="1"/>
                    <a:pt x="122" y="28"/>
                    <a:pt x="81" y="81"/>
                  </a:cubicBezTo>
                  <a:cubicBezTo>
                    <a:pt x="27" y="135"/>
                    <a:pt x="0" y="203"/>
                    <a:pt x="14" y="283"/>
                  </a:cubicBezTo>
                  <a:lnTo>
                    <a:pt x="564" y="6565"/>
                  </a:lnTo>
                  <a:cubicBezTo>
                    <a:pt x="618" y="7210"/>
                    <a:pt x="1208" y="7747"/>
                    <a:pt x="1853" y="7747"/>
                  </a:cubicBezTo>
                  <a:lnTo>
                    <a:pt x="5303" y="7747"/>
                  </a:lnTo>
                  <a:cubicBezTo>
                    <a:pt x="5947" y="7747"/>
                    <a:pt x="6538" y="7210"/>
                    <a:pt x="6592" y="6565"/>
                  </a:cubicBezTo>
                  <a:lnTo>
                    <a:pt x="6833" y="3934"/>
                  </a:lnTo>
                  <a:cubicBezTo>
                    <a:pt x="6846" y="3800"/>
                    <a:pt x="6739" y="3666"/>
                    <a:pt x="6592" y="3652"/>
                  </a:cubicBezTo>
                  <a:cubicBezTo>
                    <a:pt x="6584" y="3651"/>
                    <a:pt x="6577" y="3651"/>
                    <a:pt x="6570" y="3651"/>
                  </a:cubicBezTo>
                  <a:cubicBezTo>
                    <a:pt x="6443" y="3651"/>
                    <a:pt x="6323" y="3754"/>
                    <a:pt x="6309" y="3894"/>
                  </a:cubicBezTo>
                  <a:lnTo>
                    <a:pt x="6082" y="6525"/>
                  </a:lnTo>
                  <a:cubicBezTo>
                    <a:pt x="6041" y="6888"/>
                    <a:pt x="5679" y="7223"/>
                    <a:pt x="5303" y="7223"/>
                  </a:cubicBezTo>
                  <a:lnTo>
                    <a:pt x="1853" y="7223"/>
                  </a:lnTo>
                  <a:cubicBezTo>
                    <a:pt x="1491" y="7223"/>
                    <a:pt x="1115" y="6888"/>
                    <a:pt x="1088" y="6525"/>
                  </a:cubicBezTo>
                  <a:lnTo>
                    <a:pt x="551" y="538"/>
                  </a:lnTo>
                  <a:lnTo>
                    <a:pt x="551" y="538"/>
                  </a:lnTo>
                  <a:cubicBezTo>
                    <a:pt x="739" y="552"/>
                    <a:pt x="859" y="605"/>
                    <a:pt x="994" y="672"/>
                  </a:cubicBezTo>
                  <a:cubicBezTo>
                    <a:pt x="1208" y="752"/>
                    <a:pt x="1464" y="860"/>
                    <a:pt x="1920" y="860"/>
                  </a:cubicBezTo>
                  <a:cubicBezTo>
                    <a:pt x="2390" y="860"/>
                    <a:pt x="2631" y="752"/>
                    <a:pt x="2846" y="672"/>
                  </a:cubicBezTo>
                  <a:cubicBezTo>
                    <a:pt x="3048" y="578"/>
                    <a:pt x="3222" y="511"/>
                    <a:pt x="3585" y="511"/>
                  </a:cubicBezTo>
                  <a:cubicBezTo>
                    <a:pt x="3947" y="511"/>
                    <a:pt x="4108" y="578"/>
                    <a:pt x="4310" y="672"/>
                  </a:cubicBezTo>
                  <a:cubicBezTo>
                    <a:pt x="4525" y="752"/>
                    <a:pt x="4766" y="860"/>
                    <a:pt x="5235" y="860"/>
                  </a:cubicBezTo>
                  <a:cubicBezTo>
                    <a:pt x="5706" y="860"/>
                    <a:pt x="5947" y="752"/>
                    <a:pt x="6162" y="672"/>
                  </a:cubicBezTo>
                  <a:cubicBezTo>
                    <a:pt x="6296" y="605"/>
                    <a:pt x="6431" y="552"/>
                    <a:pt x="6605" y="538"/>
                  </a:cubicBezTo>
                  <a:lnTo>
                    <a:pt x="6605" y="538"/>
                  </a:lnTo>
                  <a:lnTo>
                    <a:pt x="6404" y="2860"/>
                  </a:lnTo>
                  <a:cubicBezTo>
                    <a:pt x="6390" y="3008"/>
                    <a:pt x="6497" y="3129"/>
                    <a:pt x="6632" y="3142"/>
                  </a:cubicBezTo>
                  <a:cubicBezTo>
                    <a:pt x="6640" y="3143"/>
                    <a:pt x="6649" y="3143"/>
                    <a:pt x="6657" y="3143"/>
                  </a:cubicBezTo>
                  <a:cubicBezTo>
                    <a:pt x="6793" y="3143"/>
                    <a:pt x="6901" y="3040"/>
                    <a:pt x="6914" y="2900"/>
                  </a:cubicBezTo>
                  <a:lnTo>
                    <a:pt x="7156" y="283"/>
                  </a:lnTo>
                  <a:cubicBezTo>
                    <a:pt x="7156" y="203"/>
                    <a:pt x="7129" y="135"/>
                    <a:pt x="7088" y="81"/>
                  </a:cubicBezTo>
                  <a:cubicBezTo>
                    <a:pt x="7034" y="28"/>
                    <a:pt x="6968" y="1"/>
                    <a:pt x="6887" y="1"/>
                  </a:cubicBezTo>
                  <a:cubicBezTo>
                    <a:pt x="6431" y="1"/>
                    <a:pt x="6189" y="95"/>
                    <a:pt x="5960" y="189"/>
                  </a:cubicBezTo>
                  <a:cubicBezTo>
                    <a:pt x="5772" y="269"/>
                    <a:pt x="5598" y="337"/>
                    <a:pt x="5235" y="337"/>
                  </a:cubicBezTo>
                  <a:cubicBezTo>
                    <a:pt x="4874" y="337"/>
                    <a:pt x="4699" y="269"/>
                    <a:pt x="4511" y="189"/>
                  </a:cubicBezTo>
                  <a:cubicBezTo>
                    <a:pt x="4296" y="95"/>
                    <a:pt x="4041" y="1"/>
                    <a:pt x="3585" y="1"/>
                  </a:cubicBezTo>
                  <a:cubicBezTo>
                    <a:pt x="3115" y="1"/>
                    <a:pt x="2873" y="95"/>
                    <a:pt x="2658" y="189"/>
                  </a:cubicBezTo>
                  <a:cubicBezTo>
                    <a:pt x="2457" y="269"/>
                    <a:pt x="2282" y="337"/>
                    <a:pt x="1920" y="337"/>
                  </a:cubicBezTo>
                  <a:cubicBezTo>
                    <a:pt x="1557" y="337"/>
                    <a:pt x="1396" y="269"/>
                    <a:pt x="1195" y="189"/>
                  </a:cubicBezTo>
                  <a:cubicBezTo>
                    <a:pt x="981" y="95"/>
                    <a:pt x="739" y="1"/>
                    <a:pt x="26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7" name="Google Shape;277;p24"/>
          <p:cNvPicPr preferRelativeResize="0"/>
          <p:nvPr/>
        </p:nvPicPr>
        <p:blipFill rotWithShape="1">
          <a:blip r:embed="rId3">
            <a:alphaModFix/>
          </a:blip>
          <a:srcRect b="8626" l="44839" r="18934" t="12371"/>
          <a:stretch/>
        </p:blipFill>
        <p:spPr>
          <a:xfrm>
            <a:off x="372524" y="209725"/>
            <a:ext cx="3850547" cy="47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Initial Design</a:t>
            </a:r>
            <a:endParaRPr/>
          </a:p>
        </p:txBody>
      </p:sp>
      <p:sp>
        <p:nvSpPr>
          <p:cNvPr id="378" name="Google Shape;378;p33"/>
          <p:cNvSpPr txBox="1"/>
          <p:nvPr>
            <p:ph idx="1" type="body"/>
          </p:nvPr>
        </p:nvSpPr>
        <p:spPr>
          <a:xfrm>
            <a:off x="353325" y="1646350"/>
            <a:ext cx="5925600" cy="20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Snap fits eliminate the use of fasteners in a majority of assembly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Fasteners are however used in motor assembly to maintain motor stability.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Design for Self Insertion and Self Alignment via Asymmetry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Special asymmetric profile exists in order to lower the possibility of assembling the part in wrong way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Effort was made to simplify the design by: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Reducing part count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Reducing error proofing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Reduce the need for any secondary operations</a:t>
            </a:r>
            <a:endParaRPr sz="1600"/>
          </a:p>
        </p:txBody>
      </p:sp>
      <p:pic>
        <p:nvPicPr>
          <p:cNvPr id="379" name="Google Shape;3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675" y="1029362"/>
            <a:ext cx="1656318" cy="16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675" y="2706650"/>
            <a:ext cx="1656325" cy="16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DFA Analysis and Comparison </a:t>
            </a:r>
            <a:endParaRPr/>
          </a:p>
        </p:txBody>
      </p:sp>
      <p:graphicFrame>
        <p:nvGraphicFramePr>
          <p:cNvPr id="386" name="Google Shape;386;p34"/>
          <p:cNvGraphicFramePr/>
          <p:nvPr/>
        </p:nvGraphicFramePr>
        <p:xfrm>
          <a:off x="1340800" y="142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{7FC0C657-70D7-4B5C-B236-4F622F60D2E1}</a:tableStyleId>
              </a:tblPr>
              <a:tblGrid>
                <a:gridCol w="1974425"/>
                <a:gridCol w="1974425"/>
                <a:gridCol w="2048700"/>
              </a:tblGrid>
              <a:tr h="30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Category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Original DFA Metric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Revised DFA Metric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</a:tr>
              <a:tr h="30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DFA Complexity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27.350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21.909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0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Theoretical Efficiency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54.5%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73.3%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0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Practical Efficiency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50.0%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66.7%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0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Error Proofing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0.25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0.27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0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Handling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0.25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0.27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0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Insertion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0.50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0.55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30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Secondary Operations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1.58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1.64</a:t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/>
          <p:nvPr>
            <p:ph type="title"/>
          </p:nvPr>
        </p:nvSpPr>
        <p:spPr>
          <a:xfrm>
            <a:off x="365925" y="3721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Analysis: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Blade Arm</a:t>
            </a:r>
            <a:endParaRPr/>
          </a:p>
        </p:txBody>
      </p:sp>
      <p:sp>
        <p:nvSpPr>
          <p:cNvPr id="392" name="Google Shape;392;p35"/>
          <p:cNvSpPr txBox="1"/>
          <p:nvPr>
            <p:ph idx="1" type="body"/>
          </p:nvPr>
        </p:nvSpPr>
        <p:spPr>
          <a:xfrm>
            <a:off x="324350" y="1268725"/>
            <a:ext cx="4596000" cy="372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Rotates about the center of the assembly and grinds coffee beans to the user’s needs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Material: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Steel Alloy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Objective: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Potentially remove the press-fit insert part or change material to decrease cost without compromising strength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Conclusion: </a:t>
            </a:r>
            <a:endParaRPr b="1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Porous ceramics and ceramics meet the strength vs. cost objective but crack easily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3" name="Google Shape;393;p35"/>
          <p:cNvPicPr preferRelativeResize="0"/>
          <p:nvPr/>
        </p:nvPicPr>
        <p:blipFill rotWithShape="1">
          <a:blip r:embed="rId3">
            <a:alphaModFix/>
          </a:blip>
          <a:srcRect b="12989" l="3845" r="3044" t="14562"/>
          <a:stretch/>
        </p:blipFill>
        <p:spPr>
          <a:xfrm>
            <a:off x="4996625" y="410775"/>
            <a:ext cx="3832174" cy="12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5"/>
          <p:cNvPicPr preferRelativeResize="0"/>
          <p:nvPr/>
        </p:nvPicPr>
        <p:blipFill rotWithShape="1">
          <a:blip r:embed="rId4">
            <a:alphaModFix/>
          </a:blip>
          <a:srcRect b="0" l="0" r="21154" t="0"/>
          <a:stretch/>
        </p:blipFill>
        <p:spPr>
          <a:xfrm>
            <a:off x="5397450" y="1941675"/>
            <a:ext cx="2871150" cy="27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331800" y="354200"/>
            <a:ext cx="812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Analysis: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Outer Metal Cover</a:t>
            </a:r>
            <a:endParaRPr/>
          </a:p>
        </p:txBody>
      </p:sp>
      <p:sp>
        <p:nvSpPr>
          <p:cNvPr id="400" name="Google Shape;400;p36"/>
          <p:cNvSpPr txBox="1"/>
          <p:nvPr>
            <p:ph idx="1" type="body"/>
          </p:nvPr>
        </p:nvSpPr>
        <p:spPr>
          <a:xfrm>
            <a:off x="276100" y="1490325"/>
            <a:ext cx="5025600" cy="317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Function: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Aesthetic design and protection of outer housing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Material: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Aluminum/Steel </a:t>
            </a:r>
            <a:r>
              <a:rPr lang="en"/>
              <a:t> Alloy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Objective: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Potentially remove the part and exploring comparable materials that reduce the need for metal manufacturing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Conclusion: </a:t>
            </a:r>
            <a:endParaRPr b="1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Engineering polymers, elastomers, and polymer foams meet the strength vs. cost objective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Remove outer cover and create an extra layer of ABS</a:t>
            </a:r>
            <a:endParaRPr/>
          </a:p>
        </p:txBody>
      </p:sp>
      <p:pic>
        <p:nvPicPr>
          <p:cNvPr id="401" name="Google Shape;401;p36"/>
          <p:cNvPicPr preferRelativeResize="0"/>
          <p:nvPr/>
        </p:nvPicPr>
        <p:blipFill rotWithShape="1">
          <a:blip r:embed="rId3">
            <a:alphaModFix/>
          </a:blip>
          <a:srcRect b="0" l="5927" r="3843" t="3679"/>
          <a:stretch/>
        </p:blipFill>
        <p:spPr>
          <a:xfrm>
            <a:off x="5506675" y="404325"/>
            <a:ext cx="2383575" cy="22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6"/>
          <p:cNvPicPr preferRelativeResize="0"/>
          <p:nvPr/>
        </p:nvPicPr>
        <p:blipFill rotWithShape="1">
          <a:blip r:embed="rId4">
            <a:alphaModFix/>
          </a:blip>
          <a:srcRect b="2190" l="3681" r="6736" t="0"/>
          <a:stretch/>
        </p:blipFill>
        <p:spPr>
          <a:xfrm>
            <a:off x="5738450" y="2759800"/>
            <a:ext cx="2079575" cy="21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 txBox="1"/>
          <p:nvPr>
            <p:ph type="title"/>
          </p:nvPr>
        </p:nvSpPr>
        <p:spPr>
          <a:xfrm>
            <a:off x="359525" y="208625"/>
            <a:ext cx="4332300" cy="10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Analysis: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Trigger</a:t>
            </a:r>
            <a:endParaRPr/>
          </a:p>
        </p:txBody>
      </p:sp>
      <p:sp>
        <p:nvSpPr>
          <p:cNvPr id="408" name="Google Shape;408;p37"/>
          <p:cNvSpPr txBox="1"/>
          <p:nvPr>
            <p:ph idx="1" type="body"/>
          </p:nvPr>
        </p:nvSpPr>
        <p:spPr>
          <a:xfrm>
            <a:off x="317925" y="1483600"/>
            <a:ext cx="5184900" cy="33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Function: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Activate spring that allows user to open grinder cap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Material: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Objective: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Decrease cost by reducing the need of the part, potentially combine with coffee grinder cap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Conclusion: </a:t>
            </a:r>
            <a:endParaRPr b="1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Porous ceramics, polymer foam, and engineering polymers were the alternative materials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Confirmed that the engineering polymer is the best material category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Combined trigger and grinder cap for PVC assembly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9" name="Google Shape;409;p37"/>
          <p:cNvPicPr preferRelativeResize="0"/>
          <p:nvPr/>
        </p:nvPicPr>
        <p:blipFill rotWithShape="1">
          <a:blip r:embed="rId3">
            <a:alphaModFix/>
          </a:blip>
          <a:srcRect b="30944" l="14667" r="26664" t="13886"/>
          <a:stretch/>
        </p:blipFill>
        <p:spPr>
          <a:xfrm>
            <a:off x="5059100" y="393150"/>
            <a:ext cx="1258150" cy="11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7"/>
          <p:cNvPicPr preferRelativeResize="0"/>
          <p:nvPr/>
        </p:nvPicPr>
        <p:blipFill rotWithShape="1">
          <a:blip r:embed="rId4">
            <a:alphaModFix/>
          </a:blip>
          <a:srcRect b="1739" l="0" r="2723" t="10410"/>
          <a:stretch/>
        </p:blipFill>
        <p:spPr>
          <a:xfrm>
            <a:off x="6362548" y="393138"/>
            <a:ext cx="2477950" cy="16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7"/>
          <p:cNvPicPr preferRelativeResize="0"/>
          <p:nvPr/>
        </p:nvPicPr>
        <p:blipFill rotWithShape="1">
          <a:blip r:embed="rId5">
            <a:alphaModFix/>
          </a:blip>
          <a:srcRect b="2702" l="5610" r="5610" t="8090"/>
          <a:stretch/>
        </p:blipFill>
        <p:spPr>
          <a:xfrm>
            <a:off x="5892175" y="2321725"/>
            <a:ext cx="2775000" cy="26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/>
          <p:nvPr>
            <p:ph type="title"/>
          </p:nvPr>
        </p:nvSpPr>
        <p:spPr>
          <a:xfrm>
            <a:off x="421925" y="264075"/>
            <a:ext cx="4762800" cy="9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Analysis: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Cable Holder</a:t>
            </a:r>
            <a:endParaRPr/>
          </a:p>
        </p:txBody>
      </p:sp>
      <p:sp>
        <p:nvSpPr>
          <p:cNvPr id="417" name="Google Shape;417;p38"/>
          <p:cNvSpPr txBox="1"/>
          <p:nvPr>
            <p:ph idx="1" type="body"/>
          </p:nvPr>
        </p:nvSpPr>
        <p:spPr>
          <a:xfrm>
            <a:off x="363425" y="1733150"/>
            <a:ext cx="5050800" cy="31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Function: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 cables connected to the plastic base, holes allow for screws to secure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Material: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Objective: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Decrease cost by reducing the need of the part, potentially combine with coffee grinder cap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Conclusion: </a:t>
            </a:r>
            <a:endParaRPr b="1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Eliminate parts create a unnecessary secondary step for manufacturers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Use a thicker, reinforced wire on the wire-harness instead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8" name="Google Shape;418;p38"/>
          <p:cNvPicPr preferRelativeResize="0"/>
          <p:nvPr/>
        </p:nvPicPr>
        <p:blipFill rotWithShape="1">
          <a:blip r:embed="rId3">
            <a:alphaModFix/>
          </a:blip>
          <a:srcRect b="51499" l="65655" r="26527" t="38449"/>
          <a:stretch/>
        </p:blipFill>
        <p:spPr>
          <a:xfrm rot="-5400000">
            <a:off x="5893200" y="718688"/>
            <a:ext cx="8763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8"/>
          <p:cNvPicPr preferRelativeResize="0"/>
          <p:nvPr/>
        </p:nvPicPr>
        <p:blipFill rotWithShape="1">
          <a:blip r:embed="rId4">
            <a:alphaModFix/>
          </a:blip>
          <a:srcRect b="9407" l="39287" r="0" t="15809"/>
          <a:stretch/>
        </p:blipFill>
        <p:spPr>
          <a:xfrm>
            <a:off x="5482767" y="2056375"/>
            <a:ext cx="1697175" cy="15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8"/>
          <p:cNvPicPr preferRelativeResize="0"/>
          <p:nvPr/>
        </p:nvPicPr>
        <p:blipFill rotWithShape="1">
          <a:blip r:embed="rId5">
            <a:alphaModFix/>
          </a:blip>
          <a:srcRect b="0" l="13788" r="7823" t="0"/>
          <a:stretch/>
        </p:blipFill>
        <p:spPr>
          <a:xfrm>
            <a:off x="7248550" y="1033025"/>
            <a:ext cx="1542150" cy="25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9"/>
          <p:cNvSpPr txBox="1"/>
          <p:nvPr>
            <p:ph type="title"/>
          </p:nvPr>
        </p:nvSpPr>
        <p:spPr>
          <a:xfrm>
            <a:off x="720000" y="347250"/>
            <a:ext cx="805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Term Impact of Material Analysis </a:t>
            </a:r>
            <a:endParaRPr/>
          </a:p>
        </p:txBody>
      </p:sp>
      <p:sp>
        <p:nvSpPr>
          <p:cNvPr id="426" name="Google Shape;426;p39"/>
          <p:cNvSpPr txBox="1"/>
          <p:nvPr>
            <p:ph idx="1" type="body"/>
          </p:nvPr>
        </p:nvSpPr>
        <p:spPr>
          <a:xfrm>
            <a:off x="720000" y="1342175"/>
            <a:ext cx="3681000" cy="32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Removing unnecessary metal parts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Combining plastic assemblies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Removing parts that require hardware/secondary operations for assembler</a:t>
            </a:r>
            <a:endParaRPr sz="2200"/>
          </a:p>
        </p:txBody>
      </p:sp>
      <p:pic>
        <p:nvPicPr>
          <p:cNvPr id="427" name="Google Shape;427;p39"/>
          <p:cNvPicPr preferRelativeResize="0"/>
          <p:nvPr/>
        </p:nvPicPr>
        <p:blipFill rotWithShape="1">
          <a:blip r:embed="rId3">
            <a:alphaModFix/>
          </a:blip>
          <a:srcRect b="4634" l="0" r="5544" t="0"/>
          <a:stretch/>
        </p:blipFill>
        <p:spPr>
          <a:xfrm>
            <a:off x="4450050" y="1149774"/>
            <a:ext cx="4192076" cy="36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Analysis: Trigger </a:t>
            </a:r>
            <a:endParaRPr/>
          </a:p>
        </p:txBody>
      </p:sp>
      <p:sp>
        <p:nvSpPr>
          <p:cNvPr id="433" name="Google Shape;433;p40"/>
          <p:cNvSpPr txBox="1"/>
          <p:nvPr>
            <p:ph idx="1" type="body"/>
          </p:nvPr>
        </p:nvSpPr>
        <p:spPr>
          <a:xfrm>
            <a:off x="720000" y="1051325"/>
            <a:ext cx="4131900" cy="355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Original manufacturing process for ABS is likely </a:t>
            </a:r>
            <a:r>
              <a:rPr lang="en"/>
              <a:t>injection molding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Followed process 1st approach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Complexity of the shape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Processes capable of producing that shape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Rejection of processes based on PVC chosen material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Screening based on cycle time, tooling costs, quality, etc.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Economic analysis comparing original to redesign </a:t>
            </a:r>
            <a:endParaRPr/>
          </a:p>
        </p:txBody>
      </p:sp>
      <p:pic>
        <p:nvPicPr>
          <p:cNvPr id="434" name="Google Shape;434;p40"/>
          <p:cNvPicPr preferRelativeResize="0"/>
          <p:nvPr/>
        </p:nvPicPr>
        <p:blipFill rotWithShape="1">
          <a:blip r:embed="rId3">
            <a:alphaModFix/>
          </a:blip>
          <a:srcRect b="27501" l="14002" r="26664" t="14144"/>
          <a:stretch/>
        </p:blipFill>
        <p:spPr>
          <a:xfrm>
            <a:off x="4851900" y="1756888"/>
            <a:ext cx="2463675" cy="24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8650" y="2091763"/>
            <a:ext cx="89535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Analysis Conclusions </a:t>
            </a:r>
            <a:endParaRPr/>
          </a:p>
        </p:txBody>
      </p:sp>
      <p:sp>
        <p:nvSpPr>
          <p:cNvPr id="441" name="Google Shape;441;p41"/>
          <p:cNvSpPr txBox="1"/>
          <p:nvPr>
            <p:ph idx="1" type="body"/>
          </p:nvPr>
        </p:nvSpPr>
        <p:spPr>
          <a:xfrm>
            <a:off x="720000" y="1051325"/>
            <a:ext cx="4131900" cy="355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PVC material is best known for its resistance to environmental </a:t>
            </a:r>
            <a:r>
              <a:rPr lang="en"/>
              <a:t>degradation due to its high density and strength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PVC comes in two forms: rigid and flexible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PVC is very similar to other forms of injection molding except it requires a double-mold made of a strong metal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Cycle time and tooling cots put PVC below current ABS process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Cost analysis of redesigning the cap to be one part proved to save roughly $0.60/unit</a:t>
            </a:r>
            <a:r>
              <a:rPr lang="en"/>
              <a:t> </a:t>
            </a:r>
            <a:endParaRPr/>
          </a:p>
        </p:txBody>
      </p:sp>
      <p:pic>
        <p:nvPicPr>
          <p:cNvPr id="442" name="Google Shape;4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250" y="1017648"/>
            <a:ext cx="2332075" cy="23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900" y="3457072"/>
            <a:ext cx="4044800" cy="145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Analysis of Product</a:t>
            </a:r>
            <a:endParaRPr/>
          </a:p>
        </p:txBody>
      </p:sp>
      <p:pic>
        <p:nvPicPr>
          <p:cNvPr id="449" name="Google Shape;4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69200"/>
            <a:ext cx="8839199" cy="226952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2"/>
          <p:cNvSpPr txBox="1"/>
          <p:nvPr/>
        </p:nvSpPr>
        <p:spPr>
          <a:xfrm>
            <a:off x="747525" y="975425"/>
            <a:ext cx="703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Shared c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apital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cost across parts with same processes (Plastic Injection Mold &amp; Sheet Bending)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/>
          <p:nvPr/>
        </p:nvSpPr>
        <p:spPr>
          <a:xfrm>
            <a:off x="755600" y="1890775"/>
            <a:ext cx="2334600" cy="11013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3409350" y="1890775"/>
            <a:ext cx="2334600" cy="11013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6063125" y="1890775"/>
            <a:ext cx="2334600" cy="11013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5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</a:t>
            </a:r>
            <a:r>
              <a:rPr lang="en">
                <a:solidFill>
                  <a:schemeClr val="dk1"/>
                </a:solidFill>
              </a:rPr>
              <a:t>coffee?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86" name="Google Shape;286;p25"/>
          <p:cNvCxnSpPr/>
          <p:nvPr/>
        </p:nvCxnSpPr>
        <p:spPr>
          <a:xfrm>
            <a:off x="1873675" y="879550"/>
            <a:ext cx="20160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25"/>
          <p:cNvSpPr txBox="1"/>
          <p:nvPr>
            <p:ph idx="2" type="title"/>
          </p:nvPr>
        </p:nvSpPr>
        <p:spPr>
          <a:xfrm>
            <a:off x="755600" y="1970175"/>
            <a:ext cx="23346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70%</a:t>
            </a:r>
            <a:endParaRPr/>
          </a:p>
        </p:txBody>
      </p:sp>
      <p:sp>
        <p:nvSpPr>
          <p:cNvPr id="288" name="Google Shape;288;p25"/>
          <p:cNvSpPr txBox="1"/>
          <p:nvPr>
            <p:ph idx="3" type="subTitle"/>
          </p:nvPr>
        </p:nvSpPr>
        <p:spPr>
          <a:xfrm>
            <a:off x="755600" y="3261625"/>
            <a:ext cx="2334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Drink </a:t>
            </a:r>
            <a:r>
              <a:rPr lang="en"/>
              <a:t>coffee</a:t>
            </a:r>
            <a:r>
              <a:rPr lang="en"/>
              <a:t> every week</a:t>
            </a:r>
            <a:endParaRPr/>
          </a:p>
        </p:txBody>
      </p:sp>
      <p:sp>
        <p:nvSpPr>
          <p:cNvPr id="289" name="Google Shape;289;p25"/>
          <p:cNvSpPr txBox="1"/>
          <p:nvPr>
            <p:ph idx="4" type="title"/>
          </p:nvPr>
        </p:nvSpPr>
        <p:spPr>
          <a:xfrm>
            <a:off x="3409350" y="1970175"/>
            <a:ext cx="23346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62%</a:t>
            </a:r>
            <a:endParaRPr/>
          </a:p>
        </p:txBody>
      </p:sp>
      <p:sp>
        <p:nvSpPr>
          <p:cNvPr id="290" name="Google Shape;290;p25"/>
          <p:cNvSpPr txBox="1"/>
          <p:nvPr>
            <p:ph idx="5" type="subTitle"/>
          </p:nvPr>
        </p:nvSpPr>
        <p:spPr>
          <a:xfrm>
            <a:off x="1975200" y="4063975"/>
            <a:ext cx="519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2020</a:t>
            </a:r>
            <a:endParaRPr/>
          </a:p>
        </p:txBody>
      </p:sp>
      <p:sp>
        <p:nvSpPr>
          <p:cNvPr id="291" name="Google Shape;291;p25"/>
          <p:cNvSpPr txBox="1"/>
          <p:nvPr>
            <p:ph idx="6" type="subTitle"/>
          </p:nvPr>
        </p:nvSpPr>
        <p:spPr>
          <a:xfrm>
            <a:off x="3409350" y="3261625"/>
            <a:ext cx="2334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Drink coffee every day</a:t>
            </a:r>
            <a:endParaRPr/>
          </a:p>
        </p:txBody>
      </p:sp>
      <p:sp>
        <p:nvSpPr>
          <p:cNvPr id="292" name="Google Shape;292;p25"/>
          <p:cNvSpPr txBox="1"/>
          <p:nvPr>
            <p:ph idx="7" type="title"/>
          </p:nvPr>
        </p:nvSpPr>
        <p:spPr>
          <a:xfrm>
            <a:off x="6063125" y="1970175"/>
            <a:ext cx="2334600" cy="101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293" name="Google Shape;293;p25"/>
          <p:cNvSpPr txBox="1"/>
          <p:nvPr>
            <p:ph idx="9" type="subTitle"/>
          </p:nvPr>
        </p:nvSpPr>
        <p:spPr>
          <a:xfrm>
            <a:off x="6063125" y="3261625"/>
            <a:ext cx="2334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Grind coffee at home</a:t>
            </a:r>
            <a:endParaRPr/>
          </a:p>
        </p:txBody>
      </p:sp>
      <p:cxnSp>
        <p:nvCxnSpPr>
          <p:cNvPr id="294" name="Google Shape;294;p25"/>
          <p:cNvCxnSpPr/>
          <p:nvPr/>
        </p:nvCxnSpPr>
        <p:spPr>
          <a:xfrm>
            <a:off x="7134575" y="3949150"/>
            <a:ext cx="1917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25"/>
          <p:cNvCxnSpPr/>
          <p:nvPr/>
        </p:nvCxnSpPr>
        <p:spPr>
          <a:xfrm>
            <a:off x="4480800" y="3949150"/>
            <a:ext cx="1917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25"/>
          <p:cNvCxnSpPr/>
          <p:nvPr/>
        </p:nvCxnSpPr>
        <p:spPr>
          <a:xfrm>
            <a:off x="1827050" y="3949150"/>
            <a:ext cx="1917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7" name="Google Shape;2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600" y="347250"/>
            <a:ext cx="1794366" cy="13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3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Redesign </a:t>
            </a:r>
            <a:endParaRPr/>
          </a:p>
        </p:txBody>
      </p:sp>
      <p:sp>
        <p:nvSpPr>
          <p:cNvPr id="456" name="Google Shape;456;p43"/>
          <p:cNvSpPr txBox="1"/>
          <p:nvPr>
            <p:ph idx="1" type="body"/>
          </p:nvPr>
        </p:nvSpPr>
        <p:spPr>
          <a:xfrm>
            <a:off x="720000" y="4169800"/>
            <a:ext cx="2295600" cy="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cap and the trigger into one part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7" name="Google Shape;4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419238"/>
            <a:ext cx="229552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3800" y="1144700"/>
            <a:ext cx="16764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8100" y="1171597"/>
            <a:ext cx="1447454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3"/>
          <p:cNvSpPr txBox="1"/>
          <p:nvPr>
            <p:ph idx="1" type="body"/>
          </p:nvPr>
        </p:nvSpPr>
        <p:spPr>
          <a:xfrm>
            <a:off x="3411825" y="4076425"/>
            <a:ext cx="2425200" cy="6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outer metal housing/combine to reduce parts</a:t>
            </a:r>
            <a:endParaRPr/>
          </a:p>
        </p:txBody>
      </p:sp>
      <p:sp>
        <p:nvSpPr>
          <p:cNvPr id="461" name="Google Shape;461;p43"/>
          <p:cNvSpPr txBox="1"/>
          <p:nvPr>
            <p:ph idx="1" type="body"/>
          </p:nvPr>
        </p:nvSpPr>
        <p:spPr>
          <a:xfrm>
            <a:off x="6233250" y="4165075"/>
            <a:ext cx="1776300" cy="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cable holder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4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Final Thoughts</a:t>
            </a:r>
            <a:endParaRPr/>
          </a:p>
        </p:txBody>
      </p:sp>
      <p:sp>
        <p:nvSpPr>
          <p:cNvPr id="467" name="Google Shape;467;p44"/>
          <p:cNvSpPr/>
          <p:nvPr/>
        </p:nvSpPr>
        <p:spPr>
          <a:xfrm>
            <a:off x="1390550" y="1360438"/>
            <a:ext cx="931500" cy="9315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4"/>
          <p:cNvSpPr/>
          <p:nvPr/>
        </p:nvSpPr>
        <p:spPr>
          <a:xfrm>
            <a:off x="4067925" y="1360438"/>
            <a:ext cx="931500" cy="9315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4"/>
          <p:cNvSpPr/>
          <p:nvPr/>
        </p:nvSpPr>
        <p:spPr>
          <a:xfrm>
            <a:off x="6817475" y="1360438"/>
            <a:ext cx="931500" cy="9315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4"/>
          <p:cNvSpPr txBox="1"/>
          <p:nvPr/>
        </p:nvSpPr>
        <p:spPr>
          <a:xfrm>
            <a:off x="738925" y="3105663"/>
            <a:ext cx="22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Decrease part number and increase efficiencies on DFA</a:t>
            </a:r>
            <a:endParaRPr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71" name="Google Shape;471;p44"/>
          <p:cNvSpPr txBox="1"/>
          <p:nvPr/>
        </p:nvSpPr>
        <p:spPr>
          <a:xfrm>
            <a:off x="738925" y="2550538"/>
            <a:ext cx="224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rPr>
              <a:t>Combine Parts</a:t>
            </a:r>
            <a:endParaRPr b="1" sz="2000">
              <a:solidFill>
                <a:srgbClr val="2F1425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472" name="Google Shape;472;p44"/>
          <p:cNvSpPr txBox="1"/>
          <p:nvPr/>
        </p:nvSpPr>
        <p:spPr>
          <a:xfrm>
            <a:off x="3450150" y="3105663"/>
            <a:ext cx="22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Verify the best material selection based on function and cost</a:t>
            </a:r>
            <a:endParaRPr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73" name="Google Shape;473;p44"/>
          <p:cNvSpPr txBox="1"/>
          <p:nvPr/>
        </p:nvSpPr>
        <p:spPr>
          <a:xfrm>
            <a:off x="3450150" y="2550544"/>
            <a:ext cx="22437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rPr>
              <a:t>Material Selection</a:t>
            </a:r>
            <a:endParaRPr b="1" sz="2000">
              <a:solidFill>
                <a:srgbClr val="2F1425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474" name="Google Shape;474;p44"/>
          <p:cNvSpPr txBox="1"/>
          <p:nvPr/>
        </p:nvSpPr>
        <p:spPr>
          <a:xfrm>
            <a:off x="6161375" y="3105663"/>
            <a:ext cx="22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O</a:t>
            </a: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ptimize</a:t>
            </a: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 the existing  manufacturing processes for redesign</a:t>
            </a:r>
            <a:endParaRPr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75" name="Google Shape;475;p44"/>
          <p:cNvSpPr txBox="1"/>
          <p:nvPr/>
        </p:nvSpPr>
        <p:spPr>
          <a:xfrm>
            <a:off x="5829900" y="2550550"/>
            <a:ext cx="2708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rPr>
              <a:t>Manufacturing Selection </a:t>
            </a:r>
            <a:endParaRPr b="1" sz="2000">
              <a:solidFill>
                <a:srgbClr val="2F1425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cxnSp>
        <p:nvCxnSpPr>
          <p:cNvPr id="476" name="Google Shape;476;p44"/>
          <p:cNvCxnSpPr/>
          <p:nvPr/>
        </p:nvCxnSpPr>
        <p:spPr>
          <a:xfrm>
            <a:off x="1764925" y="3045063"/>
            <a:ext cx="1917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7" name="Google Shape;477;p44"/>
          <p:cNvCxnSpPr/>
          <p:nvPr/>
        </p:nvCxnSpPr>
        <p:spPr>
          <a:xfrm>
            <a:off x="4476150" y="3045063"/>
            <a:ext cx="1917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8" name="Google Shape;478;p44"/>
          <p:cNvCxnSpPr/>
          <p:nvPr/>
        </p:nvCxnSpPr>
        <p:spPr>
          <a:xfrm>
            <a:off x="7187375" y="3045063"/>
            <a:ext cx="1917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" name="Google Shape;479;p44"/>
          <p:cNvSpPr/>
          <p:nvPr/>
        </p:nvSpPr>
        <p:spPr>
          <a:xfrm>
            <a:off x="1482462" y="1487501"/>
            <a:ext cx="747677" cy="677390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823E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0" name="Google Shape;480;p44"/>
          <p:cNvGrpSpPr/>
          <p:nvPr/>
        </p:nvGrpSpPr>
        <p:grpSpPr>
          <a:xfrm>
            <a:off x="6837189" y="1427592"/>
            <a:ext cx="836749" cy="797198"/>
            <a:chOff x="3979435" y="1976585"/>
            <a:chExt cx="345265" cy="349848"/>
          </a:xfrm>
        </p:grpSpPr>
        <p:sp>
          <p:nvSpPr>
            <p:cNvPr id="481" name="Google Shape;481;p44"/>
            <p:cNvSpPr/>
            <p:nvPr/>
          </p:nvSpPr>
          <p:spPr>
            <a:xfrm>
              <a:off x="3979435" y="1976585"/>
              <a:ext cx="345265" cy="349848"/>
            </a:xfrm>
            <a:custGeom>
              <a:rect b="b" l="l" r="r" t="t"/>
              <a:pathLst>
                <a:path extrusionOk="0" h="10992" w="10848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4044236" y="2176685"/>
              <a:ext cx="144783" cy="123077"/>
            </a:xfrm>
            <a:custGeom>
              <a:rect b="b" l="l" r="r" t="t"/>
              <a:pathLst>
                <a:path extrusionOk="0" h="3867" w="4549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4046910" y="2065957"/>
              <a:ext cx="204269" cy="100893"/>
            </a:xfrm>
            <a:custGeom>
              <a:rect b="b" l="l" r="r" t="t"/>
              <a:pathLst>
                <a:path extrusionOk="0" h="3170" w="6418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4195735" y="2118027"/>
              <a:ext cx="84247" cy="174224"/>
            </a:xfrm>
            <a:custGeom>
              <a:rect b="b" l="l" r="r" t="t"/>
              <a:pathLst>
                <a:path extrusionOk="0" h="5474" w="2647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4109037" y="2161153"/>
              <a:ext cx="81510" cy="55348"/>
            </a:xfrm>
            <a:custGeom>
              <a:rect b="b" l="l" r="r" t="t"/>
              <a:pathLst>
                <a:path extrusionOk="0" h="1739" w="2561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4157160" y="2083080"/>
              <a:ext cx="10662" cy="29218"/>
            </a:xfrm>
            <a:custGeom>
              <a:rect b="b" l="l" r="r" t="t"/>
              <a:pathLst>
                <a:path extrusionOk="0" h="918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4109419" y="2096034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4074950" y="2130121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4063555" y="2177067"/>
              <a:ext cx="29218" cy="10630"/>
            </a:xfrm>
            <a:custGeom>
              <a:rect b="b" l="l" r="r" t="t"/>
              <a:pathLst>
                <a:path extrusionOk="0" h="334" w="918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4073804" y="2215005"/>
              <a:ext cx="29600" cy="20051"/>
            </a:xfrm>
            <a:custGeom>
              <a:rect b="b" l="l" r="r" t="t"/>
              <a:pathLst>
                <a:path extrusionOk="0" h="630" w="93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4109419" y="2242472"/>
              <a:ext cx="21261" cy="26703"/>
            </a:xfrm>
            <a:custGeom>
              <a:rect b="b" l="l" r="r" t="t"/>
              <a:pathLst>
                <a:path extrusionOk="0" h="839" w="668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4157924" y="2252466"/>
              <a:ext cx="10248" cy="29600"/>
            </a:xfrm>
            <a:custGeom>
              <a:rect b="b" l="l" r="r" t="t"/>
              <a:pathLst>
                <a:path extrusionOk="0" h="930" w="322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4194685" y="2242472"/>
              <a:ext cx="21261" cy="27022"/>
            </a:xfrm>
            <a:custGeom>
              <a:rect b="b" l="l" r="r" t="t"/>
              <a:pathLst>
                <a:path extrusionOk="0" h="849" w="668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4222343" y="2215387"/>
              <a:ext cx="27690" cy="19669"/>
            </a:xfrm>
            <a:custGeom>
              <a:rect b="b" l="l" r="r" t="t"/>
              <a:pathLst>
                <a:path extrusionOk="0" h="618" w="87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4232941" y="2177067"/>
              <a:ext cx="29600" cy="10630"/>
            </a:xfrm>
            <a:custGeom>
              <a:rect b="b" l="l" r="r" t="t"/>
              <a:pathLst>
                <a:path extrusionOk="0" h="334" w="93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4221579" y="2130694"/>
              <a:ext cx="28454" cy="19478"/>
            </a:xfrm>
            <a:custGeom>
              <a:rect b="b" l="l" r="r" t="t"/>
              <a:pathLst>
                <a:path extrusionOk="0" h="612" w="894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4194685" y="2095652"/>
              <a:ext cx="20879" cy="26862"/>
            </a:xfrm>
            <a:custGeom>
              <a:rect b="b" l="l" r="r" t="t"/>
              <a:pathLst>
                <a:path extrusionOk="0" h="844" w="656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44"/>
          <p:cNvGrpSpPr/>
          <p:nvPr/>
        </p:nvGrpSpPr>
        <p:grpSpPr>
          <a:xfrm>
            <a:off x="4149944" y="1487500"/>
            <a:ext cx="747719" cy="677413"/>
            <a:chOff x="7390435" y="3680868"/>
            <a:chExt cx="372073" cy="355243"/>
          </a:xfrm>
        </p:grpSpPr>
        <p:sp>
          <p:nvSpPr>
            <p:cNvPr id="499" name="Google Shape;499;p44"/>
            <p:cNvSpPr/>
            <p:nvPr/>
          </p:nvSpPr>
          <p:spPr>
            <a:xfrm>
              <a:off x="7390435" y="3744950"/>
              <a:ext cx="294178" cy="291162"/>
            </a:xfrm>
            <a:custGeom>
              <a:rect b="b" l="l" r="r" t="t"/>
              <a:pathLst>
                <a:path extrusionOk="0" h="9169" w="9264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4"/>
            <p:cNvSpPr/>
            <p:nvPr/>
          </p:nvSpPr>
          <p:spPr>
            <a:xfrm>
              <a:off x="7408948" y="3772259"/>
              <a:ext cx="259407" cy="236257"/>
            </a:xfrm>
            <a:custGeom>
              <a:rect b="b" l="l" r="r" t="t"/>
              <a:pathLst>
                <a:path extrusionOk="0" h="7440" w="8169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4"/>
            <p:cNvSpPr/>
            <p:nvPr/>
          </p:nvSpPr>
          <p:spPr>
            <a:xfrm>
              <a:off x="7487986" y="3680868"/>
              <a:ext cx="274522" cy="259565"/>
            </a:xfrm>
            <a:custGeom>
              <a:rect b="b" l="l" r="r" t="t"/>
              <a:pathLst>
                <a:path extrusionOk="0" h="8174" w="8645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7691758" y="3789502"/>
              <a:ext cx="34073" cy="102918"/>
            </a:xfrm>
            <a:custGeom>
              <a:rect b="b" l="l" r="r" t="t"/>
              <a:pathLst>
                <a:path extrusionOk="0" h="3241" w="1073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7536000" y="3708082"/>
              <a:ext cx="173192" cy="72052"/>
            </a:xfrm>
            <a:custGeom>
              <a:rect b="b" l="l" r="r" t="t"/>
              <a:pathLst>
                <a:path extrusionOk="0" h="2269" w="5454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7501228" y="3819415"/>
              <a:ext cx="75640" cy="141437"/>
            </a:xfrm>
            <a:custGeom>
              <a:rect b="b" l="l" r="r" t="t"/>
              <a:pathLst>
                <a:path extrusionOk="0" h="4454" w="2382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5"/>
          <p:cNvSpPr txBox="1"/>
          <p:nvPr>
            <p:ph type="ctrTitle"/>
          </p:nvPr>
        </p:nvSpPr>
        <p:spPr>
          <a:xfrm>
            <a:off x="5033369" y="1707413"/>
            <a:ext cx="3525600" cy="18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510" name="Google Shape;510;p45"/>
          <p:cNvSpPr txBox="1"/>
          <p:nvPr>
            <p:ph idx="1" type="subTitle"/>
          </p:nvPr>
        </p:nvSpPr>
        <p:spPr>
          <a:xfrm>
            <a:off x="5009069" y="3772920"/>
            <a:ext cx="3574200" cy="31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511" name="Google Shape;5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875" y="969650"/>
            <a:ext cx="198120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6" y="969650"/>
            <a:ext cx="2242874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good cup of coffee?</a:t>
            </a:r>
            <a:endParaRPr/>
          </a:p>
        </p:txBody>
      </p:sp>
      <p:sp>
        <p:nvSpPr>
          <p:cNvPr id="303" name="Google Shape;303;p26"/>
          <p:cNvSpPr txBox="1"/>
          <p:nvPr>
            <p:ph idx="1" type="body"/>
          </p:nvPr>
        </p:nvSpPr>
        <p:spPr>
          <a:xfrm>
            <a:off x="720000" y="1342175"/>
            <a:ext cx="7704000" cy="32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Fresh beans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Quality water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Adequate filtering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2500"/>
              <a:buChar char="●"/>
            </a:pPr>
            <a:r>
              <a:rPr lang="en" sz="2500">
                <a:solidFill>
                  <a:srgbClr val="823E43"/>
                </a:solidFill>
              </a:rPr>
              <a:t>Grinder quality and </a:t>
            </a:r>
            <a:r>
              <a:rPr lang="en" sz="2500">
                <a:solidFill>
                  <a:srgbClr val="823E43"/>
                </a:solidFill>
              </a:rPr>
              <a:t>method</a:t>
            </a:r>
            <a:endParaRPr sz="2500">
              <a:solidFill>
                <a:srgbClr val="823E43"/>
              </a:solidFill>
            </a:endParaRPr>
          </a:p>
        </p:txBody>
      </p:sp>
      <p:pic>
        <p:nvPicPr>
          <p:cNvPr id="304" name="Google Shape;3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875" y="1311149"/>
            <a:ext cx="3149425" cy="16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875" y="2990550"/>
            <a:ext cx="3149424" cy="150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Project Goals </a:t>
            </a:r>
            <a:endParaRPr/>
          </a:p>
        </p:txBody>
      </p:sp>
      <p:sp>
        <p:nvSpPr>
          <p:cNvPr id="311" name="Google Shape;311;p27"/>
          <p:cNvSpPr txBox="1"/>
          <p:nvPr>
            <p:ph idx="1" type="body"/>
          </p:nvPr>
        </p:nvSpPr>
        <p:spPr>
          <a:xfrm>
            <a:off x="720000" y="1143550"/>
            <a:ext cx="7704000" cy="322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>
                <a:solidFill>
                  <a:schemeClr val="dk1"/>
                </a:solidFill>
              </a:rPr>
              <a:t>Increase</a:t>
            </a:r>
            <a:r>
              <a:rPr b="1" lang="en" sz="2100"/>
              <a:t> </a:t>
            </a:r>
            <a:r>
              <a:rPr lang="en" sz="2100"/>
              <a:t>assembly</a:t>
            </a:r>
            <a:r>
              <a:rPr lang="en" sz="2100"/>
              <a:t> efficiencies </a:t>
            </a:r>
            <a:r>
              <a:rPr lang="en" sz="2100">
                <a:solidFill>
                  <a:schemeClr val="dk2"/>
                </a:solidFill>
              </a:rPr>
              <a:t>and</a:t>
            </a:r>
            <a:r>
              <a:rPr lang="en" sz="2100"/>
              <a:t> </a:t>
            </a:r>
            <a:r>
              <a:rPr b="1" lang="en" sz="2100">
                <a:solidFill>
                  <a:schemeClr val="dk1"/>
                </a:solidFill>
              </a:rPr>
              <a:t>reduce</a:t>
            </a:r>
            <a:r>
              <a:rPr lang="en" sz="2100"/>
              <a:t> secondary operations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>
                <a:solidFill>
                  <a:schemeClr val="dk1"/>
                </a:solidFill>
              </a:rPr>
              <a:t>Propose</a:t>
            </a:r>
            <a:r>
              <a:rPr lang="en" sz="2100"/>
              <a:t> improvements in materials and manufacturing processes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>
                <a:solidFill>
                  <a:schemeClr val="dk1"/>
                </a:solidFill>
              </a:rPr>
              <a:t>Compare</a:t>
            </a:r>
            <a:r>
              <a:rPr lang="en" sz="2100"/>
              <a:t> and discuss the economic impact of proposed changes</a:t>
            </a:r>
            <a:endParaRPr sz="2100"/>
          </a:p>
        </p:txBody>
      </p:sp>
      <p:grpSp>
        <p:nvGrpSpPr>
          <p:cNvPr id="312" name="Google Shape;312;p27"/>
          <p:cNvGrpSpPr/>
          <p:nvPr/>
        </p:nvGrpSpPr>
        <p:grpSpPr>
          <a:xfrm>
            <a:off x="7103321" y="314053"/>
            <a:ext cx="1491891" cy="1334886"/>
            <a:chOff x="2472675" y="2013125"/>
            <a:chExt cx="405075" cy="405100"/>
          </a:xfrm>
        </p:grpSpPr>
        <p:sp>
          <p:nvSpPr>
            <p:cNvPr id="313" name="Google Shape;313;p27"/>
            <p:cNvSpPr/>
            <p:nvPr/>
          </p:nvSpPr>
          <p:spPr>
            <a:xfrm>
              <a:off x="2472675" y="2145700"/>
              <a:ext cx="357425" cy="219825"/>
            </a:xfrm>
            <a:custGeom>
              <a:rect b="b" l="l" r="r" t="t"/>
              <a:pathLst>
                <a:path extrusionOk="0" h="8793" w="14297">
                  <a:moveTo>
                    <a:pt x="13786" y="511"/>
                  </a:moveTo>
                  <a:lnTo>
                    <a:pt x="13786" y="3007"/>
                  </a:lnTo>
                  <a:cubicBezTo>
                    <a:pt x="13786" y="5907"/>
                    <a:pt x="11423" y="8270"/>
                    <a:pt x="8524" y="8270"/>
                  </a:cubicBezTo>
                  <a:cubicBezTo>
                    <a:pt x="7074" y="8270"/>
                    <a:pt x="5719" y="7692"/>
                    <a:pt x="4712" y="6632"/>
                  </a:cubicBezTo>
                  <a:cubicBezTo>
                    <a:pt x="4658" y="6578"/>
                    <a:pt x="4591" y="6551"/>
                    <a:pt x="4524" y="6551"/>
                  </a:cubicBezTo>
                  <a:lnTo>
                    <a:pt x="3007" y="6551"/>
                  </a:lnTo>
                  <a:cubicBezTo>
                    <a:pt x="2349" y="6551"/>
                    <a:pt x="1719" y="6283"/>
                    <a:pt x="1248" y="5812"/>
                  </a:cubicBezTo>
                  <a:cubicBezTo>
                    <a:pt x="765" y="5343"/>
                    <a:pt x="510" y="4712"/>
                    <a:pt x="510" y="4041"/>
                  </a:cubicBezTo>
                  <a:cubicBezTo>
                    <a:pt x="510" y="3383"/>
                    <a:pt x="765" y="2752"/>
                    <a:pt x="1248" y="2283"/>
                  </a:cubicBezTo>
                  <a:cubicBezTo>
                    <a:pt x="1719" y="1812"/>
                    <a:pt x="2349" y="1544"/>
                    <a:pt x="3007" y="1544"/>
                  </a:cubicBezTo>
                  <a:cubicBezTo>
                    <a:pt x="3154" y="1544"/>
                    <a:pt x="3276" y="1436"/>
                    <a:pt x="3276" y="1289"/>
                  </a:cubicBezTo>
                  <a:lnTo>
                    <a:pt x="3276" y="511"/>
                  </a:lnTo>
                  <a:close/>
                  <a:moveTo>
                    <a:pt x="3007" y="1"/>
                  </a:moveTo>
                  <a:cubicBezTo>
                    <a:pt x="2873" y="1"/>
                    <a:pt x="2752" y="108"/>
                    <a:pt x="2752" y="255"/>
                  </a:cubicBezTo>
                  <a:lnTo>
                    <a:pt x="2752" y="1048"/>
                  </a:lnTo>
                  <a:cubicBezTo>
                    <a:pt x="2041" y="1101"/>
                    <a:pt x="1382" y="1409"/>
                    <a:pt x="872" y="1920"/>
                  </a:cubicBezTo>
                  <a:cubicBezTo>
                    <a:pt x="309" y="2483"/>
                    <a:pt x="0" y="3235"/>
                    <a:pt x="0" y="4041"/>
                  </a:cubicBezTo>
                  <a:cubicBezTo>
                    <a:pt x="0" y="4860"/>
                    <a:pt x="309" y="5612"/>
                    <a:pt x="872" y="6175"/>
                  </a:cubicBezTo>
                  <a:cubicBezTo>
                    <a:pt x="1450" y="6752"/>
                    <a:pt x="2202" y="7061"/>
                    <a:pt x="3007" y="7061"/>
                  </a:cubicBezTo>
                  <a:lnTo>
                    <a:pt x="4416" y="7061"/>
                  </a:lnTo>
                  <a:cubicBezTo>
                    <a:pt x="5504" y="8175"/>
                    <a:pt x="6967" y="8793"/>
                    <a:pt x="8524" y="8793"/>
                  </a:cubicBezTo>
                  <a:cubicBezTo>
                    <a:pt x="11706" y="8793"/>
                    <a:pt x="14296" y="6202"/>
                    <a:pt x="14296" y="3007"/>
                  </a:cubicBezTo>
                  <a:lnTo>
                    <a:pt x="14296" y="255"/>
                  </a:lnTo>
                  <a:cubicBezTo>
                    <a:pt x="14296" y="108"/>
                    <a:pt x="14189" y="1"/>
                    <a:pt x="14042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2498500" y="2197375"/>
              <a:ext cx="74525" cy="99025"/>
            </a:xfrm>
            <a:custGeom>
              <a:rect b="b" l="l" r="r" t="t"/>
              <a:pathLst>
                <a:path extrusionOk="0" h="3961" w="2981">
                  <a:moveTo>
                    <a:pt x="1719" y="538"/>
                  </a:moveTo>
                  <a:lnTo>
                    <a:pt x="1719" y="940"/>
                  </a:lnTo>
                  <a:cubicBezTo>
                    <a:pt x="1719" y="1812"/>
                    <a:pt x="1921" y="2672"/>
                    <a:pt x="2282" y="3450"/>
                  </a:cubicBezTo>
                  <a:lnTo>
                    <a:pt x="1974" y="3450"/>
                  </a:lnTo>
                  <a:cubicBezTo>
                    <a:pt x="1584" y="3450"/>
                    <a:pt x="1223" y="3289"/>
                    <a:pt x="940" y="3021"/>
                  </a:cubicBezTo>
                  <a:cubicBezTo>
                    <a:pt x="659" y="2739"/>
                    <a:pt x="511" y="2376"/>
                    <a:pt x="511" y="1974"/>
                  </a:cubicBezTo>
                  <a:cubicBezTo>
                    <a:pt x="511" y="1585"/>
                    <a:pt x="659" y="1222"/>
                    <a:pt x="940" y="940"/>
                  </a:cubicBezTo>
                  <a:cubicBezTo>
                    <a:pt x="1155" y="726"/>
                    <a:pt x="1423" y="591"/>
                    <a:pt x="1719" y="538"/>
                  </a:cubicBezTo>
                  <a:close/>
                  <a:moveTo>
                    <a:pt x="1974" y="1"/>
                  </a:moveTo>
                  <a:cubicBezTo>
                    <a:pt x="1450" y="1"/>
                    <a:pt x="954" y="202"/>
                    <a:pt x="578" y="577"/>
                  </a:cubicBezTo>
                  <a:cubicBezTo>
                    <a:pt x="202" y="953"/>
                    <a:pt x="0" y="1451"/>
                    <a:pt x="0" y="1974"/>
                  </a:cubicBezTo>
                  <a:cubicBezTo>
                    <a:pt x="0" y="2510"/>
                    <a:pt x="202" y="3008"/>
                    <a:pt x="578" y="3384"/>
                  </a:cubicBezTo>
                  <a:cubicBezTo>
                    <a:pt x="954" y="3759"/>
                    <a:pt x="1450" y="3960"/>
                    <a:pt x="1974" y="3960"/>
                  </a:cubicBezTo>
                  <a:lnTo>
                    <a:pt x="2712" y="3960"/>
                  </a:lnTo>
                  <a:cubicBezTo>
                    <a:pt x="2807" y="3960"/>
                    <a:pt x="2900" y="3907"/>
                    <a:pt x="2941" y="3840"/>
                  </a:cubicBezTo>
                  <a:cubicBezTo>
                    <a:pt x="2981" y="3759"/>
                    <a:pt x="2981" y="3652"/>
                    <a:pt x="2941" y="3572"/>
                  </a:cubicBezTo>
                  <a:cubicBezTo>
                    <a:pt x="2484" y="2779"/>
                    <a:pt x="2243" y="1866"/>
                    <a:pt x="2243" y="940"/>
                  </a:cubicBezTo>
                  <a:lnTo>
                    <a:pt x="2243" y="255"/>
                  </a:lnTo>
                  <a:cubicBezTo>
                    <a:pt x="2243" y="108"/>
                    <a:pt x="2121" y="1"/>
                    <a:pt x="1974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567300" y="2171525"/>
              <a:ext cx="236975" cy="168175"/>
            </a:xfrm>
            <a:custGeom>
              <a:rect b="b" l="l" r="r" t="t"/>
              <a:pathLst>
                <a:path extrusionOk="0" h="6727" w="9479">
                  <a:moveTo>
                    <a:pt x="255" y="1"/>
                  </a:moveTo>
                  <a:cubicBezTo>
                    <a:pt x="121" y="1"/>
                    <a:pt x="1" y="108"/>
                    <a:pt x="1" y="256"/>
                  </a:cubicBezTo>
                  <a:lnTo>
                    <a:pt x="1" y="1974"/>
                  </a:lnTo>
                  <a:cubicBezTo>
                    <a:pt x="1" y="4592"/>
                    <a:pt x="2122" y="6726"/>
                    <a:pt x="4739" y="6726"/>
                  </a:cubicBezTo>
                  <a:cubicBezTo>
                    <a:pt x="5827" y="6726"/>
                    <a:pt x="6833" y="6363"/>
                    <a:pt x="7679" y="5692"/>
                  </a:cubicBezTo>
                  <a:cubicBezTo>
                    <a:pt x="7800" y="5612"/>
                    <a:pt x="7814" y="5438"/>
                    <a:pt x="7733" y="5330"/>
                  </a:cubicBezTo>
                  <a:cubicBezTo>
                    <a:pt x="7678" y="5268"/>
                    <a:pt x="7600" y="5233"/>
                    <a:pt x="7521" y="5233"/>
                  </a:cubicBezTo>
                  <a:cubicBezTo>
                    <a:pt x="7465" y="5233"/>
                    <a:pt x="7407" y="5251"/>
                    <a:pt x="7357" y="5290"/>
                  </a:cubicBezTo>
                  <a:cubicBezTo>
                    <a:pt x="6605" y="5894"/>
                    <a:pt x="5705" y="6202"/>
                    <a:pt x="4739" y="6202"/>
                  </a:cubicBezTo>
                  <a:cubicBezTo>
                    <a:pt x="2417" y="6202"/>
                    <a:pt x="524" y="4310"/>
                    <a:pt x="524" y="1974"/>
                  </a:cubicBezTo>
                  <a:lnTo>
                    <a:pt x="524" y="525"/>
                  </a:lnTo>
                  <a:cubicBezTo>
                    <a:pt x="860" y="552"/>
                    <a:pt x="1061" y="645"/>
                    <a:pt x="1276" y="739"/>
                  </a:cubicBezTo>
                  <a:cubicBezTo>
                    <a:pt x="1558" y="860"/>
                    <a:pt x="1893" y="994"/>
                    <a:pt x="2498" y="994"/>
                  </a:cubicBezTo>
                  <a:cubicBezTo>
                    <a:pt x="3115" y="994"/>
                    <a:pt x="3437" y="860"/>
                    <a:pt x="3719" y="739"/>
                  </a:cubicBezTo>
                  <a:cubicBezTo>
                    <a:pt x="4001" y="618"/>
                    <a:pt x="4229" y="511"/>
                    <a:pt x="4739" y="511"/>
                  </a:cubicBezTo>
                  <a:cubicBezTo>
                    <a:pt x="5249" y="511"/>
                    <a:pt x="5491" y="618"/>
                    <a:pt x="5759" y="739"/>
                  </a:cubicBezTo>
                  <a:cubicBezTo>
                    <a:pt x="6042" y="860"/>
                    <a:pt x="6364" y="994"/>
                    <a:pt x="6981" y="994"/>
                  </a:cubicBezTo>
                  <a:cubicBezTo>
                    <a:pt x="7599" y="994"/>
                    <a:pt x="7921" y="860"/>
                    <a:pt x="8202" y="739"/>
                  </a:cubicBezTo>
                  <a:cubicBezTo>
                    <a:pt x="8431" y="645"/>
                    <a:pt x="8632" y="552"/>
                    <a:pt x="8968" y="525"/>
                  </a:cubicBezTo>
                  <a:lnTo>
                    <a:pt x="8968" y="1974"/>
                  </a:lnTo>
                  <a:cubicBezTo>
                    <a:pt x="8968" y="2941"/>
                    <a:pt x="8646" y="3854"/>
                    <a:pt x="8055" y="4606"/>
                  </a:cubicBezTo>
                  <a:cubicBezTo>
                    <a:pt x="7961" y="4713"/>
                    <a:pt x="7987" y="4874"/>
                    <a:pt x="8095" y="4967"/>
                  </a:cubicBezTo>
                  <a:cubicBezTo>
                    <a:pt x="8141" y="5002"/>
                    <a:pt x="8197" y="5019"/>
                    <a:pt x="8254" y="5019"/>
                  </a:cubicBezTo>
                  <a:cubicBezTo>
                    <a:pt x="8328" y="5019"/>
                    <a:pt x="8404" y="4989"/>
                    <a:pt x="8458" y="4928"/>
                  </a:cubicBezTo>
                  <a:cubicBezTo>
                    <a:pt x="9129" y="4081"/>
                    <a:pt x="9478" y="3061"/>
                    <a:pt x="9478" y="1974"/>
                  </a:cubicBezTo>
                  <a:lnTo>
                    <a:pt x="9478" y="256"/>
                  </a:lnTo>
                  <a:cubicBezTo>
                    <a:pt x="9478" y="189"/>
                    <a:pt x="9451" y="122"/>
                    <a:pt x="9410" y="68"/>
                  </a:cubicBezTo>
                  <a:cubicBezTo>
                    <a:pt x="9357" y="27"/>
                    <a:pt x="9290" y="1"/>
                    <a:pt x="9222" y="1"/>
                  </a:cubicBezTo>
                  <a:cubicBezTo>
                    <a:pt x="8605" y="1"/>
                    <a:pt x="8283" y="135"/>
                    <a:pt x="8001" y="256"/>
                  </a:cubicBezTo>
                  <a:cubicBezTo>
                    <a:pt x="7733" y="376"/>
                    <a:pt x="7491" y="484"/>
                    <a:pt x="6981" y="484"/>
                  </a:cubicBezTo>
                  <a:cubicBezTo>
                    <a:pt x="6471" y="484"/>
                    <a:pt x="6242" y="376"/>
                    <a:pt x="5961" y="256"/>
                  </a:cubicBezTo>
                  <a:cubicBezTo>
                    <a:pt x="5679" y="135"/>
                    <a:pt x="5356" y="1"/>
                    <a:pt x="4739" y="1"/>
                  </a:cubicBezTo>
                  <a:cubicBezTo>
                    <a:pt x="4135" y="1"/>
                    <a:pt x="3799" y="135"/>
                    <a:pt x="3518" y="256"/>
                  </a:cubicBezTo>
                  <a:cubicBezTo>
                    <a:pt x="3249" y="376"/>
                    <a:pt x="3008" y="484"/>
                    <a:pt x="2498" y="484"/>
                  </a:cubicBezTo>
                  <a:cubicBezTo>
                    <a:pt x="2000" y="484"/>
                    <a:pt x="1759" y="376"/>
                    <a:pt x="1477" y="256"/>
                  </a:cubicBezTo>
                  <a:cubicBezTo>
                    <a:pt x="1195" y="135"/>
                    <a:pt x="873" y="1"/>
                    <a:pt x="255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2494150" y="2375250"/>
              <a:ext cx="383600" cy="42975"/>
            </a:xfrm>
            <a:custGeom>
              <a:rect b="b" l="l" r="r" t="t"/>
              <a:pathLst>
                <a:path extrusionOk="0" h="1719" w="15344">
                  <a:moveTo>
                    <a:pt x="14391" y="510"/>
                  </a:moveTo>
                  <a:lnTo>
                    <a:pt x="14283" y="899"/>
                  </a:lnTo>
                  <a:cubicBezTo>
                    <a:pt x="14243" y="1060"/>
                    <a:pt x="14042" y="1209"/>
                    <a:pt x="13881" y="1209"/>
                  </a:cubicBezTo>
                  <a:lnTo>
                    <a:pt x="1463" y="1209"/>
                  </a:lnTo>
                  <a:cubicBezTo>
                    <a:pt x="1289" y="1209"/>
                    <a:pt x="1101" y="1060"/>
                    <a:pt x="1048" y="899"/>
                  </a:cubicBezTo>
                  <a:lnTo>
                    <a:pt x="940" y="510"/>
                  </a:lnTo>
                  <a:close/>
                  <a:moveTo>
                    <a:pt x="255" y="0"/>
                  </a:moveTo>
                  <a:cubicBezTo>
                    <a:pt x="108" y="0"/>
                    <a:pt x="0" y="108"/>
                    <a:pt x="0" y="255"/>
                  </a:cubicBezTo>
                  <a:cubicBezTo>
                    <a:pt x="0" y="403"/>
                    <a:pt x="108" y="510"/>
                    <a:pt x="255" y="510"/>
                  </a:cubicBezTo>
                  <a:lnTo>
                    <a:pt x="403" y="510"/>
                  </a:lnTo>
                  <a:lnTo>
                    <a:pt x="550" y="1033"/>
                  </a:lnTo>
                  <a:cubicBezTo>
                    <a:pt x="658" y="1423"/>
                    <a:pt x="1060" y="1719"/>
                    <a:pt x="1463" y="1719"/>
                  </a:cubicBezTo>
                  <a:lnTo>
                    <a:pt x="13881" y="1719"/>
                  </a:lnTo>
                  <a:cubicBezTo>
                    <a:pt x="14269" y="1719"/>
                    <a:pt x="14672" y="1423"/>
                    <a:pt x="14780" y="1033"/>
                  </a:cubicBezTo>
                  <a:lnTo>
                    <a:pt x="14928" y="510"/>
                  </a:lnTo>
                  <a:lnTo>
                    <a:pt x="15075" y="510"/>
                  </a:lnTo>
                  <a:cubicBezTo>
                    <a:pt x="15223" y="510"/>
                    <a:pt x="15343" y="403"/>
                    <a:pt x="15343" y="255"/>
                  </a:cubicBezTo>
                  <a:cubicBezTo>
                    <a:pt x="15343" y="108"/>
                    <a:pt x="15223" y="0"/>
                    <a:pt x="1507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2624000" y="2013125"/>
              <a:ext cx="123525" cy="119500"/>
            </a:xfrm>
            <a:custGeom>
              <a:rect b="b" l="l" r="r" t="t"/>
              <a:pathLst>
                <a:path extrusionOk="0" h="4780" w="4941">
                  <a:moveTo>
                    <a:pt x="1719" y="525"/>
                  </a:moveTo>
                  <a:cubicBezTo>
                    <a:pt x="2297" y="525"/>
                    <a:pt x="2968" y="833"/>
                    <a:pt x="3505" y="1370"/>
                  </a:cubicBezTo>
                  <a:cubicBezTo>
                    <a:pt x="3935" y="1799"/>
                    <a:pt x="4216" y="2323"/>
                    <a:pt x="4311" y="2820"/>
                  </a:cubicBezTo>
                  <a:cubicBezTo>
                    <a:pt x="4377" y="3183"/>
                    <a:pt x="4337" y="3505"/>
                    <a:pt x="4203" y="3759"/>
                  </a:cubicBezTo>
                  <a:lnTo>
                    <a:pt x="2512" y="2068"/>
                  </a:lnTo>
                  <a:cubicBezTo>
                    <a:pt x="2464" y="2021"/>
                    <a:pt x="2401" y="1998"/>
                    <a:pt x="2335" y="1998"/>
                  </a:cubicBezTo>
                  <a:cubicBezTo>
                    <a:pt x="2270" y="1998"/>
                    <a:pt x="2202" y="2021"/>
                    <a:pt x="2149" y="2068"/>
                  </a:cubicBezTo>
                  <a:cubicBezTo>
                    <a:pt x="2055" y="2175"/>
                    <a:pt x="2055" y="2336"/>
                    <a:pt x="2149" y="2431"/>
                  </a:cubicBezTo>
                  <a:lnTo>
                    <a:pt x="3840" y="4122"/>
                  </a:lnTo>
                  <a:cubicBezTo>
                    <a:pt x="3666" y="4216"/>
                    <a:pt x="3464" y="4269"/>
                    <a:pt x="3237" y="4269"/>
                  </a:cubicBezTo>
                  <a:cubicBezTo>
                    <a:pt x="2646" y="4269"/>
                    <a:pt x="1975" y="3947"/>
                    <a:pt x="1451" y="3424"/>
                  </a:cubicBezTo>
                  <a:cubicBezTo>
                    <a:pt x="1021" y="2981"/>
                    <a:pt x="726" y="2471"/>
                    <a:pt x="632" y="1960"/>
                  </a:cubicBezTo>
                  <a:cubicBezTo>
                    <a:pt x="565" y="1599"/>
                    <a:pt x="606" y="1276"/>
                    <a:pt x="753" y="1035"/>
                  </a:cubicBezTo>
                  <a:lnTo>
                    <a:pt x="1424" y="1706"/>
                  </a:lnTo>
                  <a:cubicBezTo>
                    <a:pt x="1478" y="1760"/>
                    <a:pt x="1531" y="1786"/>
                    <a:pt x="1599" y="1786"/>
                  </a:cubicBezTo>
                  <a:cubicBezTo>
                    <a:pt x="1666" y="1786"/>
                    <a:pt x="1733" y="1760"/>
                    <a:pt x="1787" y="1706"/>
                  </a:cubicBezTo>
                  <a:cubicBezTo>
                    <a:pt x="1894" y="1599"/>
                    <a:pt x="1894" y="1437"/>
                    <a:pt x="1787" y="1343"/>
                  </a:cubicBezTo>
                  <a:lnTo>
                    <a:pt x="1116" y="672"/>
                  </a:lnTo>
                  <a:cubicBezTo>
                    <a:pt x="1277" y="578"/>
                    <a:pt x="1492" y="525"/>
                    <a:pt x="1719" y="525"/>
                  </a:cubicBezTo>
                  <a:close/>
                  <a:moveTo>
                    <a:pt x="1719" y="1"/>
                  </a:moveTo>
                  <a:cubicBezTo>
                    <a:pt x="1236" y="1"/>
                    <a:pt x="833" y="162"/>
                    <a:pt x="538" y="457"/>
                  </a:cubicBezTo>
                  <a:cubicBezTo>
                    <a:pt x="149" y="847"/>
                    <a:pt x="1" y="1411"/>
                    <a:pt x="122" y="2055"/>
                  </a:cubicBezTo>
                  <a:cubicBezTo>
                    <a:pt x="243" y="2659"/>
                    <a:pt x="579" y="3276"/>
                    <a:pt x="1089" y="3786"/>
                  </a:cubicBezTo>
                  <a:cubicBezTo>
                    <a:pt x="1706" y="4404"/>
                    <a:pt x="2512" y="4779"/>
                    <a:pt x="3237" y="4779"/>
                  </a:cubicBezTo>
                  <a:cubicBezTo>
                    <a:pt x="3706" y="4779"/>
                    <a:pt x="4109" y="4632"/>
                    <a:pt x="4404" y="4323"/>
                  </a:cubicBezTo>
                  <a:cubicBezTo>
                    <a:pt x="4794" y="3947"/>
                    <a:pt x="4941" y="3383"/>
                    <a:pt x="4821" y="2726"/>
                  </a:cubicBezTo>
                  <a:cubicBezTo>
                    <a:pt x="4713" y="2122"/>
                    <a:pt x="4364" y="1504"/>
                    <a:pt x="3867" y="1008"/>
                  </a:cubicBezTo>
                  <a:cubicBezTo>
                    <a:pt x="3237" y="376"/>
                    <a:pt x="2431" y="1"/>
                    <a:pt x="171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27"/>
          <p:cNvSpPr/>
          <p:nvPr/>
        </p:nvSpPr>
        <p:spPr>
          <a:xfrm>
            <a:off x="7014825" y="230450"/>
            <a:ext cx="1639200" cy="15597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did we start?</a:t>
            </a:r>
            <a:endParaRPr/>
          </a:p>
        </p:txBody>
      </p:sp>
      <p:sp>
        <p:nvSpPr>
          <p:cNvPr id="324" name="Google Shape;324;p28"/>
          <p:cNvSpPr txBox="1"/>
          <p:nvPr>
            <p:ph idx="1" type="body"/>
          </p:nvPr>
        </p:nvSpPr>
        <p:spPr>
          <a:xfrm>
            <a:off x="720000" y="1342175"/>
            <a:ext cx="3348600" cy="32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Started with a simple </a:t>
            </a:r>
            <a:r>
              <a:rPr lang="en" sz="2500">
                <a:solidFill>
                  <a:schemeClr val="dk1"/>
                </a:solidFill>
              </a:rPr>
              <a:t>Amazon Coffee Grinder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>
                <a:solidFill>
                  <a:schemeClr val="dk2"/>
                </a:solidFill>
              </a:rPr>
              <a:t>Disassembly for </a:t>
            </a:r>
            <a:r>
              <a:rPr lang="en" sz="2500">
                <a:solidFill>
                  <a:schemeClr val="lt2"/>
                </a:solidFill>
              </a:rPr>
              <a:t>Initial investigation</a:t>
            </a:r>
            <a:endParaRPr sz="2500">
              <a:solidFill>
                <a:schemeClr val="lt2"/>
              </a:solidFill>
            </a:endParaRPr>
          </a:p>
        </p:txBody>
      </p:sp>
      <p:pic>
        <p:nvPicPr>
          <p:cNvPr id="325" name="Google Shape;3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301" y="1232925"/>
            <a:ext cx="2242874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8"/>
          <p:cNvPicPr preferRelativeResize="0"/>
          <p:nvPr/>
        </p:nvPicPr>
        <p:blipFill rotWithShape="1">
          <a:blip r:embed="rId4">
            <a:alphaModFix/>
          </a:blip>
          <a:srcRect b="0" l="23487" r="22094" t="0"/>
          <a:stretch/>
        </p:blipFill>
        <p:spPr>
          <a:xfrm>
            <a:off x="6971475" y="804500"/>
            <a:ext cx="158115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/>
          <p:nvPr/>
        </p:nvSpPr>
        <p:spPr>
          <a:xfrm>
            <a:off x="6886550" y="658750"/>
            <a:ext cx="1760700" cy="41790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8"/>
          <p:cNvSpPr/>
          <p:nvPr/>
        </p:nvSpPr>
        <p:spPr>
          <a:xfrm>
            <a:off x="4159875" y="1039800"/>
            <a:ext cx="2471700" cy="36819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Glass Box Diagram</a:t>
            </a:r>
            <a:endParaRPr/>
          </a:p>
        </p:txBody>
      </p:sp>
      <p:pic>
        <p:nvPicPr>
          <p:cNvPr id="334" name="Google Shape;3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100" y="1256100"/>
            <a:ext cx="6655799" cy="32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Timeline </a:t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884000" y="1528250"/>
            <a:ext cx="1930500" cy="4878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3606750" y="1528250"/>
            <a:ext cx="1930500" cy="4878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6329488" y="1528250"/>
            <a:ext cx="1930500" cy="4878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/>
          <p:nvPr/>
        </p:nvSpPr>
        <p:spPr>
          <a:xfrm>
            <a:off x="884000" y="3331375"/>
            <a:ext cx="1930500" cy="4878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3606750" y="3331375"/>
            <a:ext cx="1930500" cy="4878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6329488" y="3331375"/>
            <a:ext cx="1930500" cy="487800"/>
          </a:xfrm>
          <a:prstGeom prst="rect">
            <a:avLst/>
          </a:prstGeom>
          <a:noFill/>
          <a:ln cap="flat" cmpd="sng" w="19050">
            <a:solidFill>
              <a:srgbClr val="823E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0"/>
          <p:cNvSpPr txBox="1"/>
          <p:nvPr/>
        </p:nvSpPr>
        <p:spPr>
          <a:xfrm>
            <a:off x="738925" y="3926100"/>
            <a:ext cx="22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Research the standard parts and </a:t>
            </a: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disassemble </a:t>
            </a:r>
            <a:endParaRPr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738925" y="3370975"/>
            <a:ext cx="224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rPr>
              <a:t>Research</a:t>
            </a:r>
            <a:endParaRPr b="1" sz="1500">
              <a:solidFill>
                <a:srgbClr val="2F1425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3450150" y="3926100"/>
            <a:ext cx="22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Sketch redesigns and brainstorm new concepts</a:t>
            </a:r>
            <a:endParaRPr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9" name="Google Shape;349;p30"/>
          <p:cNvSpPr txBox="1"/>
          <p:nvPr/>
        </p:nvSpPr>
        <p:spPr>
          <a:xfrm>
            <a:off x="3450150" y="3370975"/>
            <a:ext cx="224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rPr>
              <a:t>Redesign </a:t>
            </a:r>
            <a:endParaRPr b="1">
              <a:solidFill>
                <a:srgbClr val="2F1425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6161375" y="3926100"/>
            <a:ext cx="22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Validate redesign and documentation </a:t>
            </a:r>
            <a:endParaRPr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1" name="Google Shape;351;p30"/>
          <p:cNvSpPr txBox="1"/>
          <p:nvPr/>
        </p:nvSpPr>
        <p:spPr>
          <a:xfrm>
            <a:off x="6161375" y="3370975"/>
            <a:ext cx="224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rPr>
              <a:t>Final Redesign</a:t>
            </a:r>
            <a:endParaRPr b="1" sz="1500">
              <a:solidFill>
                <a:srgbClr val="2F1425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352" name="Google Shape;352;p30"/>
          <p:cNvSpPr txBox="1"/>
          <p:nvPr/>
        </p:nvSpPr>
        <p:spPr>
          <a:xfrm>
            <a:off x="738925" y="2129675"/>
            <a:ext cx="22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Purchase assembly and initially inspect</a:t>
            </a:r>
            <a:endParaRPr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738925" y="1574550"/>
            <a:ext cx="224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rPr>
              <a:t>Concept</a:t>
            </a:r>
            <a:endParaRPr b="1" sz="1500">
              <a:solidFill>
                <a:srgbClr val="2F1425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3450150" y="2129675"/>
            <a:ext cx="22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SolidWorks part/assembly and drawing creation </a:t>
            </a:r>
            <a:endParaRPr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3450150" y="1574550"/>
            <a:ext cx="224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rPr>
              <a:t>CAD Modeling</a:t>
            </a:r>
            <a:endParaRPr b="1" sz="1500">
              <a:solidFill>
                <a:srgbClr val="2F1425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6161375" y="2129675"/>
            <a:ext cx="22437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Material, Manufacturing, and Economic Analysis </a:t>
            </a:r>
            <a:endParaRPr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7" name="Google Shape;357;p30"/>
          <p:cNvSpPr txBox="1"/>
          <p:nvPr/>
        </p:nvSpPr>
        <p:spPr>
          <a:xfrm>
            <a:off x="6161375" y="1574550"/>
            <a:ext cx="224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rPr>
              <a:t>Analysis </a:t>
            </a:r>
            <a:endParaRPr b="1" sz="1500">
              <a:solidFill>
                <a:srgbClr val="2F1425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cxnSp>
        <p:nvCxnSpPr>
          <p:cNvPr id="358" name="Google Shape;358;p30"/>
          <p:cNvCxnSpPr/>
          <p:nvPr/>
        </p:nvCxnSpPr>
        <p:spPr>
          <a:xfrm>
            <a:off x="730675" y="2936075"/>
            <a:ext cx="7687500" cy="0"/>
          </a:xfrm>
          <a:prstGeom prst="straightConnector1">
            <a:avLst/>
          </a:prstGeom>
          <a:noFill/>
          <a:ln cap="flat" cmpd="sng" w="19050">
            <a:solidFill>
              <a:srgbClr val="823E43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/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Fishbone Diagram</a:t>
            </a:r>
            <a:endParaRPr/>
          </a:p>
        </p:txBody>
      </p:sp>
      <p:pic>
        <p:nvPicPr>
          <p:cNvPr id="364" name="Google Shape;3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50" y="1064875"/>
            <a:ext cx="8249500" cy="35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/>
          <p:nvPr>
            <p:ph type="title"/>
          </p:nvPr>
        </p:nvSpPr>
        <p:spPr>
          <a:xfrm>
            <a:off x="589925" y="2763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Patent Search</a:t>
            </a:r>
            <a:endParaRPr/>
          </a:p>
        </p:txBody>
      </p:sp>
      <p:sp>
        <p:nvSpPr>
          <p:cNvPr id="370" name="Google Shape;370;p32"/>
          <p:cNvSpPr txBox="1"/>
          <p:nvPr>
            <p:ph idx="1" type="body"/>
          </p:nvPr>
        </p:nvSpPr>
        <p:spPr>
          <a:xfrm>
            <a:off x="589925" y="2237975"/>
            <a:ext cx="4435500" cy="10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Has 2 coffee containers, each having a blade and grinder bowl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Each container is connected to one channel, and provided with a blocking  blade which closes or opens the channel, allowing supply of volumetric charging device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Blade </a:t>
            </a:r>
            <a:r>
              <a:rPr lang="en" sz="1700"/>
              <a:t>rotation</a:t>
            </a:r>
            <a:r>
              <a:rPr lang="en" sz="1700"/>
              <a:t> speed is controlled by the PCB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Efficient Grinding</a:t>
            </a:r>
            <a:endParaRPr sz="1700"/>
          </a:p>
        </p:txBody>
      </p:sp>
      <p:pic>
        <p:nvPicPr>
          <p:cNvPr id="371" name="Google Shape;3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453" y="1164800"/>
            <a:ext cx="2283700" cy="31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2"/>
          <p:cNvPicPr preferRelativeResize="0"/>
          <p:nvPr/>
        </p:nvPicPr>
        <p:blipFill rotWithShape="1">
          <a:blip r:embed="rId4">
            <a:alphaModFix/>
          </a:blip>
          <a:srcRect b="0" l="46910" r="0" t="0"/>
          <a:stretch/>
        </p:blipFill>
        <p:spPr>
          <a:xfrm>
            <a:off x="6262375" y="4358150"/>
            <a:ext cx="220985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ic Café Company Profile by Slidesgo">
  <a:themeElements>
    <a:clrScheme name="Simple Light">
      <a:dk1>
        <a:srgbClr val="823E43"/>
      </a:dk1>
      <a:lt1>
        <a:srgbClr val="F9F0E8"/>
      </a:lt1>
      <a:dk2>
        <a:srgbClr val="2F1425"/>
      </a:dk2>
      <a:lt2>
        <a:srgbClr val="823E43"/>
      </a:lt2>
      <a:accent1>
        <a:srgbClr val="F9F0E8"/>
      </a:accent1>
      <a:accent2>
        <a:srgbClr val="2F1425"/>
      </a:accent2>
      <a:accent3>
        <a:srgbClr val="823E43"/>
      </a:accent3>
      <a:accent4>
        <a:srgbClr val="F9F0E8"/>
      </a:accent4>
      <a:accent5>
        <a:srgbClr val="2F1425"/>
      </a:accent5>
      <a:accent6>
        <a:srgbClr val="823E43"/>
      </a:accent6>
      <a:hlink>
        <a:srgbClr val="2F14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